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kerolli Bold" panose="020B0604020202020204" charset="-34"/>
      <p:regular r:id="rId23"/>
    </p:embeddedFont>
    <p:embeddedFont>
      <p:font typeface="Open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E3FFCE-A37D-4DA5-A1D5-80F0A8BA707D}" v="1" dt="2025-01-11T04:53:48.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8.png"/><Relationship Id="rId7" Type="http://schemas.openxmlformats.org/officeDocument/2006/relationships/image" Target="../media/image35.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8.svg"/><Relationship Id="rId10" Type="http://schemas.openxmlformats.org/officeDocument/2006/relationships/image" Target="../media/image38.svg"/><Relationship Id="rId4" Type="http://schemas.openxmlformats.org/officeDocument/2006/relationships/image" Target="../media/image27.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8.png"/><Relationship Id="rId7" Type="http://schemas.openxmlformats.org/officeDocument/2006/relationships/image" Target="../media/image4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png"/><Relationship Id="rId7" Type="http://schemas.openxmlformats.org/officeDocument/2006/relationships/image" Target="../media/image4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46.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8.png"/><Relationship Id="rId7" Type="http://schemas.openxmlformats.org/officeDocument/2006/relationships/image" Target="../media/image4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8.png"/><Relationship Id="rId7" Type="http://schemas.openxmlformats.org/officeDocument/2006/relationships/image" Target="../media/image5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18.png"/><Relationship Id="rId7" Type="http://schemas.openxmlformats.org/officeDocument/2006/relationships/image" Target="../media/image5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8.png"/><Relationship Id="rId7" Type="http://schemas.openxmlformats.org/officeDocument/2006/relationships/image" Target="../media/image63.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65.svg"/></Relationships>
</file>

<file path=ppt/slides/_rels/slide1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8.png"/><Relationship Id="rId7" Type="http://schemas.openxmlformats.org/officeDocument/2006/relationships/image" Target="../media/image66.png"/><Relationship Id="rId12" Type="http://schemas.openxmlformats.org/officeDocument/2006/relationships/image" Target="../media/image70.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9.png"/><Relationship Id="rId5" Type="http://schemas.openxmlformats.org/officeDocument/2006/relationships/image" Target="../media/image12.png"/><Relationship Id="rId10" Type="http://schemas.openxmlformats.org/officeDocument/2006/relationships/hyperlink" Target="https://github.com/DavaTrista/Program-Aplikasi-Pesan-Minuman-Di-Cafe" TargetMode="External"/><Relationship Id="rId4" Type="http://schemas.openxmlformats.org/officeDocument/2006/relationships/image" Target="../media/image9.sv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8.png"/><Relationship Id="rId7" Type="http://schemas.openxmlformats.org/officeDocument/2006/relationships/image" Target="../media/image6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72.svg"/><Relationship Id="rId11" Type="http://schemas.openxmlformats.org/officeDocument/2006/relationships/image" Target="../media/image20.png"/><Relationship Id="rId5" Type="http://schemas.openxmlformats.org/officeDocument/2006/relationships/image" Target="../media/image71.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21.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21.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245094" y="392819"/>
            <a:ext cx="13797812" cy="9894181"/>
          </a:xfrm>
          <a:custGeom>
            <a:avLst/>
            <a:gdLst/>
            <a:ahLst/>
            <a:cxnLst/>
            <a:rect l="l" t="t" r="r" b="b"/>
            <a:pathLst>
              <a:path w="13797812" h="9894181">
                <a:moveTo>
                  <a:pt x="0" y="0"/>
                </a:moveTo>
                <a:lnTo>
                  <a:pt x="13797812" y="0"/>
                </a:lnTo>
                <a:lnTo>
                  <a:pt x="13797812" y="9894181"/>
                </a:lnTo>
                <a:lnTo>
                  <a:pt x="0" y="9894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844828" y="392819"/>
            <a:ext cx="2187754" cy="2057400"/>
          </a:xfrm>
          <a:custGeom>
            <a:avLst/>
            <a:gdLst/>
            <a:ahLst/>
            <a:cxnLst/>
            <a:rect l="l" t="t" r="r" b="b"/>
            <a:pathLst>
              <a:path w="2187754" h="2057400">
                <a:moveTo>
                  <a:pt x="0" y="0"/>
                </a:moveTo>
                <a:lnTo>
                  <a:pt x="2187753" y="0"/>
                </a:lnTo>
                <a:lnTo>
                  <a:pt x="21877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66905" y="5348401"/>
            <a:ext cx="4021095" cy="4335412"/>
          </a:xfrm>
          <a:custGeom>
            <a:avLst/>
            <a:gdLst/>
            <a:ahLst/>
            <a:cxnLst/>
            <a:rect l="l" t="t" r="r" b="b"/>
            <a:pathLst>
              <a:path w="4021095" h="4335412">
                <a:moveTo>
                  <a:pt x="0" y="0"/>
                </a:moveTo>
                <a:lnTo>
                  <a:pt x="4021095" y="0"/>
                </a:lnTo>
                <a:lnTo>
                  <a:pt x="4021095" y="4335412"/>
                </a:lnTo>
                <a:lnTo>
                  <a:pt x="0" y="4335412"/>
                </a:lnTo>
                <a:lnTo>
                  <a:pt x="0" y="0"/>
                </a:lnTo>
                <a:close/>
              </a:path>
            </a:pathLst>
          </a:custGeom>
          <a:blipFill>
            <a:blip r:embed="rId7"/>
            <a:stretch>
              <a:fillRect/>
            </a:stretch>
          </a:blipFill>
        </p:spPr>
      </p:sp>
      <p:sp>
        <p:nvSpPr>
          <p:cNvPr id="6" name="Freeform 6"/>
          <p:cNvSpPr/>
          <p:nvPr/>
        </p:nvSpPr>
        <p:spPr>
          <a:xfrm rot="-3113696">
            <a:off x="-58035" y="516948"/>
            <a:ext cx="2764015" cy="2980070"/>
          </a:xfrm>
          <a:custGeom>
            <a:avLst/>
            <a:gdLst/>
            <a:ahLst/>
            <a:cxnLst/>
            <a:rect l="l" t="t" r="r" b="b"/>
            <a:pathLst>
              <a:path w="2764015" h="2980070">
                <a:moveTo>
                  <a:pt x="0" y="0"/>
                </a:moveTo>
                <a:lnTo>
                  <a:pt x="2764014" y="0"/>
                </a:lnTo>
                <a:lnTo>
                  <a:pt x="2764014" y="2980070"/>
                </a:lnTo>
                <a:lnTo>
                  <a:pt x="0" y="2980070"/>
                </a:lnTo>
                <a:lnTo>
                  <a:pt x="0" y="0"/>
                </a:lnTo>
                <a:close/>
              </a:path>
            </a:pathLst>
          </a:custGeom>
          <a:blipFill>
            <a:blip r:embed="rId7"/>
            <a:stretch>
              <a:fillRect/>
            </a:stretch>
          </a:blipFill>
        </p:spPr>
      </p:sp>
      <p:sp>
        <p:nvSpPr>
          <p:cNvPr id="7" name="TextBox 7"/>
          <p:cNvSpPr txBox="1"/>
          <p:nvPr/>
        </p:nvSpPr>
        <p:spPr>
          <a:xfrm>
            <a:off x="4463801" y="2850050"/>
            <a:ext cx="9381026" cy="3739175"/>
          </a:xfrm>
          <a:prstGeom prst="rect">
            <a:avLst/>
          </a:prstGeom>
        </p:spPr>
        <p:txBody>
          <a:bodyPr lIns="0" tIns="0" rIns="0" bIns="0" rtlCol="0" anchor="t">
            <a:spAutoFit/>
          </a:bodyPr>
          <a:lstStyle/>
          <a:p>
            <a:pPr algn="ctr">
              <a:lnSpc>
                <a:spcPts val="12312"/>
              </a:lnSpc>
            </a:pPr>
            <a:r>
              <a:rPr lang="en-US" sz="8794" b="1">
                <a:solidFill>
                  <a:srgbClr val="000000"/>
                </a:solidFill>
                <a:latin typeface="Cakerolli Bold"/>
                <a:ea typeface="Cakerolli Bold"/>
                <a:cs typeface="Cakerolli Bold"/>
                <a:sym typeface="Cakerolli Bold"/>
              </a:rPr>
              <a:t>APLIKASI PESAN MINUMAN DI CAFE </a:t>
            </a:r>
          </a:p>
        </p:txBody>
      </p:sp>
      <p:sp>
        <p:nvSpPr>
          <p:cNvPr id="8" name="TextBox 8"/>
          <p:cNvSpPr txBox="1"/>
          <p:nvPr/>
        </p:nvSpPr>
        <p:spPr>
          <a:xfrm>
            <a:off x="6112063" y="6267138"/>
            <a:ext cx="6063874" cy="2164562"/>
          </a:xfrm>
          <a:prstGeom prst="rect">
            <a:avLst/>
          </a:prstGeom>
        </p:spPr>
        <p:txBody>
          <a:bodyPr lIns="0" tIns="0" rIns="0" bIns="0" rtlCol="0" anchor="t">
            <a:spAutoFit/>
          </a:bodyPr>
          <a:lstStyle/>
          <a:p>
            <a:pPr algn="ctr">
              <a:lnSpc>
                <a:spcPts val="5088"/>
              </a:lnSpc>
            </a:pPr>
            <a:r>
              <a:rPr lang="en-US" sz="3634" b="1">
                <a:solidFill>
                  <a:srgbClr val="000000"/>
                </a:solidFill>
                <a:latin typeface="Cakerolli Bold"/>
                <a:ea typeface="Cakerolli Bold"/>
                <a:cs typeface="Cakerolli Bold"/>
                <a:sym typeface="Cakerolli Bold"/>
              </a:rPr>
              <a:t>Nama: Dava Trista Argyatama </a:t>
            </a:r>
          </a:p>
          <a:p>
            <a:pPr algn="ctr">
              <a:lnSpc>
                <a:spcPts val="5088"/>
              </a:lnSpc>
            </a:pPr>
            <a:r>
              <a:rPr lang="en-US" sz="3634" b="1">
                <a:solidFill>
                  <a:srgbClr val="000000"/>
                </a:solidFill>
                <a:latin typeface="Cakerolli Bold"/>
                <a:ea typeface="Cakerolli Bold"/>
                <a:cs typeface="Cakerolli Bold"/>
                <a:sym typeface="Cakerolli Bold"/>
              </a:rPr>
              <a:t>Nim: 2400018104</a:t>
            </a:r>
          </a:p>
          <a:p>
            <a:pPr algn="ctr">
              <a:lnSpc>
                <a:spcPts val="5088"/>
              </a:lnSpc>
            </a:pPr>
            <a:r>
              <a:rPr lang="en-US" sz="3634" b="1">
                <a:solidFill>
                  <a:srgbClr val="000000"/>
                </a:solidFill>
                <a:latin typeface="Cakerolli Bold"/>
                <a:ea typeface="Cakerolli Bold"/>
                <a:cs typeface="Cakerolli Bold"/>
                <a:sym typeface="Cakerolli Bold"/>
              </a:rPr>
              <a:t>Kelas: 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3"/>
            <a:stretch>
              <a:fillRect/>
            </a:stretch>
          </a:blipFill>
        </p:spPr>
      </p:sp>
      <p:sp>
        <p:nvSpPr>
          <p:cNvPr id="4" name="Freeform 4"/>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3"/>
            <a:stretch>
              <a:fillRect/>
            </a:stretch>
          </a:blipFill>
        </p:spPr>
      </p:sp>
      <p:sp>
        <p:nvSpPr>
          <p:cNvPr id="5" name="Freeform 5"/>
          <p:cNvSpPr/>
          <p:nvPr/>
        </p:nvSpPr>
        <p:spPr>
          <a:xfrm>
            <a:off x="2358490" y="1508827"/>
            <a:ext cx="14189183" cy="8049094"/>
          </a:xfrm>
          <a:custGeom>
            <a:avLst/>
            <a:gdLst/>
            <a:ahLst/>
            <a:cxnLst/>
            <a:rect l="l" t="t" r="r" b="b"/>
            <a:pathLst>
              <a:path w="14189183" h="8049094">
                <a:moveTo>
                  <a:pt x="0" y="0"/>
                </a:moveTo>
                <a:lnTo>
                  <a:pt x="14189183" y="0"/>
                </a:lnTo>
                <a:lnTo>
                  <a:pt x="14189183" y="8049094"/>
                </a:lnTo>
                <a:lnTo>
                  <a:pt x="0" y="8049094"/>
                </a:lnTo>
                <a:lnTo>
                  <a:pt x="0" y="0"/>
                </a:lnTo>
                <a:close/>
              </a:path>
            </a:pathLst>
          </a:custGeom>
          <a:blipFill>
            <a:blip r:embed="rId4"/>
            <a:stretch>
              <a:fillRect l="-3769" r="-3769"/>
            </a:stretch>
          </a:blipFill>
        </p:spPr>
      </p:sp>
      <p:sp>
        <p:nvSpPr>
          <p:cNvPr id="6" name="Freeform 6"/>
          <p:cNvSpPr/>
          <p:nvPr/>
        </p:nvSpPr>
        <p:spPr>
          <a:xfrm rot="-10800000">
            <a:off x="4784481" y="-581103"/>
            <a:ext cx="8252960" cy="1843161"/>
          </a:xfrm>
          <a:custGeom>
            <a:avLst/>
            <a:gdLst/>
            <a:ahLst/>
            <a:cxnLst/>
            <a:rect l="l" t="t" r="r" b="b"/>
            <a:pathLst>
              <a:path w="8252960" h="1843161">
                <a:moveTo>
                  <a:pt x="0" y="0"/>
                </a:moveTo>
                <a:lnTo>
                  <a:pt x="8252960" y="0"/>
                </a:lnTo>
                <a:lnTo>
                  <a:pt x="8252960" y="1843161"/>
                </a:lnTo>
                <a:lnTo>
                  <a:pt x="0" y="18431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082203" y="6795686"/>
            <a:ext cx="2039865" cy="2462614"/>
          </a:xfrm>
          <a:custGeom>
            <a:avLst/>
            <a:gdLst/>
            <a:ahLst/>
            <a:cxnLst/>
            <a:rect l="l" t="t" r="r" b="b"/>
            <a:pathLst>
              <a:path w="2039865" h="2462614">
                <a:moveTo>
                  <a:pt x="0" y="0"/>
                </a:moveTo>
                <a:lnTo>
                  <a:pt x="2039865" y="0"/>
                </a:lnTo>
                <a:lnTo>
                  <a:pt x="2039865" y="2462614"/>
                </a:lnTo>
                <a:lnTo>
                  <a:pt x="0" y="24626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6034767" y="-1"/>
            <a:ext cx="6309634" cy="1218282"/>
          </a:xfrm>
          <a:prstGeom prst="rect">
            <a:avLst/>
          </a:prstGeom>
        </p:spPr>
        <p:txBody>
          <a:bodyPr wrap="square" lIns="0" tIns="0" rIns="0" bIns="0" rtlCol="0" anchor="t">
            <a:spAutoFit/>
          </a:bodyPr>
          <a:lstStyle/>
          <a:p>
            <a:pPr algn="ctr">
              <a:lnSpc>
                <a:spcPts val="9544"/>
              </a:lnSpc>
              <a:spcBef>
                <a:spcPct val="0"/>
              </a:spcBef>
            </a:pPr>
            <a:r>
              <a:rPr lang="en-US" sz="6817" b="1" dirty="0">
                <a:solidFill>
                  <a:srgbClr val="000000"/>
                </a:solidFill>
                <a:latin typeface="Cakerolli Bold"/>
                <a:ea typeface="Cakerolli Bold"/>
                <a:cs typeface="Cakerolli Bold"/>
                <a:sym typeface="Cakerolli Bold"/>
              </a:rPr>
              <a:t>CODE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3"/>
            <a:stretch>
              <a:fillRect/>
            </a:stretch>
          </a:blipFill>
        </p:spPr>
      </p:sp>
      <p:sp>
        <p:nvSpPr>
          <p:cNvPr id="4" name="Freeform 4"/>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3"/>
            <a:stretch>
              <a:fillRect/>
            </a:stretch>
          </a:blipFill>
        </p:spPr>
      </p:sp>
      <p:sp>
        <p:nvSpPr>
          <p:cNvPr id="5" name="Freeform 5"/>
          <p:cNvSpPr/>
          <p:nvPr/>
        </p:nvSpPr>
        <p:spPr>
          <a:xfrm rot="-10800000">
            <a:off x="4784481" y="-581103"/>
            <a:ext cx="8252960" cy="1843161"/>
          </a:xfrm>
          <a:custGeom>
            <a:avLst/>
            <a:gdLst/>
            <a:ahLst/>
            <a:cxnLst/>
            <a:rect l="l" t="t" r="r" b="b"/>
            <a:pathLst>
              <a:path w="8252960" h="1843161">
                <a:moveTo>
                  <a:pt x="0" y="0"/>
                </a:moveTo>
                <a:lnTo>
                  <a:pt x="8252960" y="0"/>
                </a:lnTo>
                <a:lnTo>
                  <a:pt x="8252960" y="1843161"/>
                </a:lnTo>
                <a:lnTo>
                  <a:pt x="0" y="1843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277964" y="1523145"/>
            <a:ext cx="5732072" cy="8193593"/>
          </a:xfrm>
          <a:custGeom>
            <a:avLst/>
            <a:gdLst/>
            <a:ahLst/>
            <a:cxnLst/>
            <a:rect l="l" t="t" r="r" b="b"/>
            <a:pathLst>
              <a:path w="5732072" h="8193593">
                <a:moveTo>
                  <a:pt x="0" y="0"/>
                </a:moveTo>
                <a:lnTo>
                  <a:pt x="5732072" y="0"/>
                </a:lnTo>
                <a:lnTo>
                  <a:pt x="5732072" y="8193592"/>
                </a:lnTo>
                <a:lnTo>
                  <a:pt x="0" y="8193592"/>
                </a:lnTo>
                <a:lnTo>
                  <a:pt x="0" y="0"/>
                </a:lnTo>
                <a:close/>
              </a:path>
            </a:pathLst>
          </a:custGeom>
          <a:blipFill>
            <a:blip r:embed="rId6"/>
            <a:stretch>
              <a:fillRect l="-10884" r="-187690"/>
            </a:stretch>
          </a:blipFill>
        </p:spPr>
      </p:sp>
      <p:sp>
        <p:nvSpPr>
          <p:cNvPr id="7" name="Freeform 7"/>
          <p:cNvSpPr/>
          <p:nvPr/>
        </p:nvSpPr>
        <p:spPr>
          <a:xfrm>
            <a:off x="14773275" y="5619941"/>
            <a:ext cx="2486025" cy="4114800"/>
          </a:xfrm>
          <a:custGeom>
            <a:avLst/>
            <a:gdLst/>
            <a:ahLst/>
            <a:cxnLst/>
            <a:rect l="l" t="t" r="r" b="b"/>
            <a:pathLst>
              <a:path w="2486025" h="4114800">
                <a:moveTo>
                  <a:pt x="0" y="0"/>
                </a:moveTo>
                <a:lnTo>
                  <a:pt x="2486025" y="0"/>
                </a:lnTo>
                <a:lnTo>
                  <a:pt x="248602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661753" y="702446"/>
            <a:ext cx="1756067" cy="4441054"/>
          </a:xfrm>
          <a:custGeom>
            <a:avLst/>
            <a:gdLst/>
            <a:ahLst/>
            <a:cxnLst/>
            <a:rect l="l" t="t" r="r" b="b"/>
            <a:pathLst>
              <a:path w="1756067" h="4441054">
                <a:moveTo>
                  <a:pt x="0" y="0"/>
                </a:moveTo>
                <a:lnTo>
                  <a:pt x="1756067" y="0"/>
                </a:lnTo>
                <a:lnTo>
                  <a:pt x="1756067" y="4441054"/>
                </a:lnTo>
                <a:lnTo>
                  <a:pt x="0" y="4441054"/>
                </a:lnTo>
                <a:lnTo>
                  <a:pt x="0" y="0"/>
                </a:lnTo>
                <a:close/>
              </a:path>
            </a:pathLst>
          </a:custGeom>
          <a:blipFill>
            <a:blip r:embed="rId9"/>
            <a:stretch>
              <a:fillRect/>
            </a:stretch>
          </a:blipFill>
        </p:spPr>
      </p:sp>
      <p:sp>
        <p:nvSpPr>
          <p:cNvPr id="9" name="TextBox 9"/>
          <p:cNvSpPr txBox="1"/>
          <p:nvPr/>
        </p:nvSpPr>
        <p:spPr>
          <a:xfrm>
            <a:off x="6034766" y="114299"/>
            <a:ext cx="6309634" cy="1218282"/>
          </a:xfrm>
          <a:prstGeom prst="rect">
            <a:avLst/>
          </a:prstGeom>
        </p:spPr>
        <p:txBody>
          <a:bodyPr wrap="square" lIns="0" tIns="0" rIns="0" bIns="0" rtlCol="0" anchor="t">
            <a:spAutoFit/>
          </a:bodyPr>
          <a:lstStyle/>
          <a:p>
            <a:pPr algn="ctr">
              <a:lnSpc>
                <a:spcPts val="9544"/>
              </a:lnSpc>
              <a:spcBef>
                <a:spcPct val="0"/>
              </a:spcBef>
            </a:pPr>
            <a:r>
              <a:rPr lang="en-US" sz="6817" b="1" dirty="0">
                <a:solidFill>
                  <a:srgbClr val="000000"/>
                </a:solidFill>
                <a:latin typeface="Cakerolli Bold"/>
                <a:ea typeface="Cakerolli Bold"/>
                <a:cs typeface="Cakerolli Bold"/>
                <a:sym typeface="Cakerolli Bold"/>
              </a:rPr>
              <a:t>CODE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3"/>
            <a:stretch>
              <a:fillRect/>
            </a:stretch>
          </a:blipFill>
        </p:spPr>
      </p:sp>
      <p:sp>
        <p:nvSpPr>
          <p:cNvPr id="4" name="Freeform 4"/>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3"/>
            <a:stretch>
              <a:fillRect/>
            </a:stretch>
          </a:blipFill>
        </p:spPr>
      </p:sp>
      <p:sp>
        <p:nvSpPr>
          <p:cNvPr id="5" name="Freeform 5"/>
          <p:cNvSpPr/>
          <p:nvPr/>
        </p:nvSpPr>
        <p:spPr>
          <a:xfrm rot="-10800000">
            <a:off x="4784481" y="-581103"/>
            <a:ext cx="8252960" cy="1843161"/>
          </a:xfrm>
          <a:custGeom>
            <a:avLst/>
            <a:gdLst/>
            <a:ahLst/>
            <a:cxnLst/>
            <a:rect l="l" t="t" r="r" b="b"/>
            <a:pathLst>
              <a:path w="8252960" h="1843161">
                <a:moveTo>
                  <a:pt x="0" y="0"/>
                </a:moveTo>
                <a:lnTo>
                  <a:pt x="8252960" y="0"/>
                </a:lnTo>
                <a:lnTo>
                  <a:pt x="8252960" y="1843161"/>
                </a:lnTo>
                <a:lnTo>
                  <a:pt x="0" y="1843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417476" y="2070576"/>
            <a:ext cx="6986970" cy="6632463"/>
          </a:xfrm>
          <a:custGeom>
            <a:avLst/>
            <a:gdLst/>
            <a:ahLst/>
            <a:cxnLst/>
            <a:rect l="l" t="t" r="r" b="b"/>
            <a:pathLst>
              <a:path w="6986970" h="6632463">
                <a:moveTo>
                  <a:pt x="0" y="0"/>
                </a:moveTo>
                <a:lnTo>
                  <a:pt x="6986970" y="0"/>
                </a:lnTo>
                <a:lnTo>
                  <a:pt x="6986970" y="6632463"/>
                </a:lnTo>
                <a:lnTo>
                  <a:pt x="0" y="6632463"/>
                </a:lnTo>
                <a:lnTo>
                  <a:pt x="0" y="0"/>
                </a:lnTo>
                <a:close/>
              </a:path>
            </a:pathLst>
          </a:custGeom>
          <a:blipFill>
            <a:blip r:embed="rId6"/>
            <a:stretch>
              <a:fillRect l="-7724" r="-102056"/>
            </a:stretch>
          </a:blipFill>
        </p:spPr>
      </p:sp>
      <p:sp>
        <p:nvSpPr>
          <p:cNvPr id="7" name="Freeform 7"/>
          <p:cNvSpPr/>
          <p:nvPr/>
        </p:nvSpPr>
        <p:spPr>
          <a:xfrm>
            <a:off x="13387720" y="1290106"/>
            <a:ext cx="4242062" cy="4114800"/>
          </a:xfrm>
          <a:custGeom>
            <a:avLst/>
            <a:gdLst/>
            <a:ahLst/>
            <a:cxnLst/>
            <a:rect l="l" t="t" r="r" b="b"/>
            <a:pathLst>
              <a:path w="4242062" h="4114800">
                <a:moveTo>
                  <a:pt x="0" y="0"/>
                </a:moveTo>
                <a:lnTo>
                  <a:pt x="4242062" y="0"/>
                </a:lnTo>
                <a:lnTo>
                  <a:pt x="424206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5946724">
            <a:off x="1456263" y="5032699"/>
            <a:ext cx="3811334" cy="4114800"/>
          </a:xfrm>
          <a:custGeom>
            <a:avLst/>
            <a:gdLst/>
            <a:ahLst/>
            <a:cxnLst/>
            <a:rect l="l" t="t" r="r" b="b"/>
            <a:pathLst>
              <a:path w="3811334" h="4114800">
                <a:moveTo>
                  <a:pt x="0" y="0"/>
                </a:moveTo>
                <a:lnTo>
                  <a:pt x="3811333" y="0"/>
                </a:lnTo>
                <a:lnTo>
                  <a:pt x="381133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6034766" y="190499"/>
            <a:ext cx="6369680" cy="1218282"/>
          </a:xfrm>
          <a:prstGeom prst="rect">
            <a:avLst/>
          </a:prstGeom>
        </p:spPr>
        <p:txBody>
          <a:bodyPr wrap="square" lIns="0" tIns="0" rIns="0" bIns="0" rtlCol="0" anchor="t">
            <a:spAutoFit/>
          </a:bodyPr>
          <a:lstStyle/>
          <a:p>
            <a:pPr algn="ctr">
              <a:lnSpc>
                <a:spcPts val="9544"/>
              </a:lnSpc>
              <a:spcBef>
                <a:spcPct val="0"/>
              </a:spcBef>
            </a:pPr>
            <a:r>
              <a:rPr lang="en-US" sz="6817" b="1" dirty="0">
                <a:solidFill>
                  <a:srgbClr val="000000"/>
                </a:solidFill>
                <a:latin typeface="Cakerolli Bold"/>
                <a:ea typeface="Cakerolli Bold"/>
                <a:cs typeface="Cakerolli Bold"/>
                <a:sym typeface="Cakerolli Bold"/>
              </a:rPr>
              <a:t>CODE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3"/>
            <a:stretch>
              <a:fillRect/>
            </a:stretch>
          </a:blipFill>
        </p:spPr>
      </p:sp>
      <p:sp>
        <p:nvSpPr>
          <p:cNvPr id="4" name="Freeform 4"/>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3"/>
            <a:stretch>
              <a:fillRect/>
            </a:stretch>
          </a:blipFill>
        </p:spPr>
      </p:sp>
      <p:sp>
        <p:nvSpPr>
          <p:cNvPr id="5" name="Freeform 5"/>
          <p:cNvSpPr/>
          <p:nvPr/>
        </p:nvSpPr>
        <p:spPr>
          <a:xfrm rot="-10800000">
            <a:off x="4784481" y="-581103"/>
            <a:ext cx="8252960" cy="1843161"/>
          </a:xfrm>
          <a:custGeom>
            <a:avLst/>
            <a:gdLst/>
            <a:ahLst/>
            <a:cxnLst/>
            <a:rect l="l" t="t" r="r" b="b"/>
            <a:pathLst>
              <a:path w="8252960" h="1843161">
                <a:moveTo>
                  <a:pt x="0" y="0"/>
                </a:moveTo>
                <a:lnTo>
                  <a:pt x="8252960" y="0"/>
                </a:lnTo>
                <a:lnTo>
                  <a:pt x="8252960" y="1843161"/>
                </a:lnTo>
                <a:lnTo>
                  <a:pt x="0" y="1843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423837" y="1813778"/>
            <a:ext cx="7440326" cy="7757996"/>
          </a:xfrm>
          <a:custGeom>
            <a:avLst/>
            <a:gdLst/>
            <a:ahLst/>
            <a:cxnLst/>
            <a:rect l="l" t="t" r="r" b="b"/>
            <a:pathLst>
              <a:path w="7440326" h="7757996">
                <a:moveTo>
                  <a:pt x="0" y="0"/>
                </a:moveTo>
                <a:lnTo>
                  <a:pt x="7440326" y="0"/>
                </a:lnTo>
                <a:lnTo>
                  <a:pt x="7440326" y="7757996"/>
                </a:lnTo>
                <a:lnTo>
                  <a:pt x="0" y="7757996"/>
                </a:lnTo>
                <a:lnTo>
                  <a:pt x="0" y="0"/>
                </a:lnTo>
                <a:close/>
              </a:path>
            </a:pathLst>
          </a:custGeom>
          <a:blipFill>
            <a:blip r:embed="rId6"/>
            <a:stretch>
              <a:fillRect r="-110645"/>
            </a:stretch>
          </a:blipFill>
        </p:spPr>
      </p:sp>
      <p:sp>
        <p:nvSpPr>
          <p:cNvPr id="7" name="Freeform 7"/>
          <p:cNvSpPr/>
          <p:nvPr/>
        </p:nvSpPr>
        <p:spPr>
          <a:xfrm>
            <a:off x="739511" y="4261252"/>
            <a:ext cx="3912801" cy="4114800"/>
          </a:xfrm>
          <a:custGeom>
            <a:avLst/>
            <a:gdLst/>
            <a:ahLst/>
            <a:cxnLst/>
            <a:rect l="l" t="t" r="r" b="b"/>
            <a:pathLst>
              <a:path w="3912801" h="4114800">
                <a:moveTo>
                  <a:pt x="0" y="0"/>
                </a:moveTo>
                <a:lnTo>
                  <a:pt x="3912801" y="0"/>
                </a:lnTo>
                <a:lnTo>
                  <a:pt x="391280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3639510" y="1290106"/>
            <a:ext cx="3990272" cy="4621937"/>
          </a:xfrm>
          <a:custGeom>
            <a:avLst/>
            <a:gdLst/>
            <a:ahLst/>
            <a:cxnLst/>
            <a:rect l="l" t="t" r="r" b="b"/>
            <a:pathLst>
              <a:path w="3990272" h="4621937">
                <a:moveTo>
                  <a:pt x="0" y="0"/>
                </a:moveTo>
                <a:lnTo>
                  <a:pt x="3990272" y="0"/>
                </a:lnTo>
                <a:lnTo>
                  <a:pt x="3990272" y="4621937"/>
                </a:lnTo>
                <a:lnTo>
                  <a:pt x="0" y="4621937"/>
                </a:lnTo>
                <a:lnTo>
                  <a:pt x="0" y="0"/>
                </a:lnTo>
                <a:close/>
              </a:path>
            </a:pathLst>
          </a:custGeom>
          <a:blipFill>
            <a:blip r:embed="rId9"/>
            <a:stretch>
              <a:fillRect/>
            </a:stretch>
          </a:blipFill>
        </p:spPr>
      </p:sp>
      <p:sp>
        <p:nvSpPr>
          <p:cNvPr id="9" name="TextBox 9"/>
          <p:cNvSpPr txBox="1"/>
          <p:nvPr/>
        </p:nvSpPr>
        <p:spPr>
          <a:xfrm>
            <a:off x="6034767" y="190499"/>
            <a:ext cx="6081034" cy="1218282"/>
          </a:xfrm>
          <a:prstGeom prst="rect">
            <a:avLst/>
          </a:prstGeom>
        </p:spPr>
        <p:txBody>
          <a:bodyPr wrap="square" lIns="0" tIns="0" rIns="0" bIns="0" rtlCol="0" anchor="t">
            <a:spAutoFit/>
          </a:bodyPr>
          <a:lstStyle/>
          <a:p>
            <a:pPr algn="ctr">
              <a:lnSpc>
                <a:spcPts val="9544"/>
              </a:lnSpc>
              <a:spcBef>
                <a:spcPct val="0"/>
              </a:spcBef>
            </a:pPr>
            <a:r>
              <a:rPr lang="en-US" sz="6817" b="1" dirty="0">
                <a:solidFill>
                  <a:srgbClr val="000000"/>
                </a:solidFill>
                <a:latin typeface="Cakerolli Bold"/>
                <a:ea typeface="Cakerolli Bold"/>
                <a:cs typeface="Cakerolli Bold"/>
                <a:sym typeface="Cakerolli Bold"/>
              </a:rPr>
              <a:t>CODE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3"/>
            <a:stretch>
              <a:fillRect/>
            </a:stretch>
          </a:blipFill>
        </p:spPr>
      </p:sp>
      <p:sp>
        <p:nvSpPr>
          <p:cNvPr id="4" name="Freeform 4"/>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3"/>
            <a:stretch>
              <a:fillRect/>
            </a:stretch>
          </a:blipFill>
        </p:spPr>
      </p:sp>
      <p:sp>
        <p:nvSpPr>
          <p:cNvPr id="5" name="Freeform 5"/>
          <p:cNvSpPr/>
          <p:nvPr/>
        </p:nvSpPr>
        <p:spPr>
          <a:xfrm rot="-10800000">
            <a:off x="4784481" y="-581103"/>
            <a:ext cx="8252960" cy="1843161"/>
          </a:xfrm>
          <a:custGeom>
            <a:avLst/>
            <a:gdLst/>
            <a:ahLst/>
            <a:cxnLst/>
            <a:rect l="l" t="t" r="r" b="b"/>
            <a:pathLst>
              <a:path w="8252960" h="1843161">
                <a:moveTo>
                  <a:pt x="0" y="0"/>
                </a:moveTo>
                <a:lnTo>
                  <a:pt x="8252960" y="0"/>
                </a:lnTo>
                <a:lnTo>
                  <a:pt x="8252960" y="1843161"/>
                </a:lnTo>
                <a:lnTo>
                  <a:pt x="0" y="1843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505704" y="1763573"/>
            <a:ext cx="7276593" cy="7494727"/>
          </a:xfrm>
          <a:custGeom>
            <a:avLst/>
            <a:gdLst/>
            <a:ahLst/>
            <a:cxnLst/>
            <a:rect l="l" t="t" r="r" b="b"/>
            <a:pathLst>
              <a:path w="7276593" h="7494727">
                <a:moveTo>
                  <a:pt x="0" y="0"/>
                </a:moveTo>
                <a:lnTo>
                  <a:pt x="7276592" y="0"/>
                </a:lnTo>
                <a:lnTo>
                  <a:pt x="7276592" y="7494727"/>
                </a:lnTo>
                <a:lnTo>
                  <a:pt x="0" y="7494727"/>
                </a:lnTo>
                <a:lnTo>
                  <a:pt x="0" y="0"/>
                </a:lnTo>
                <a:close/>
              </a:path>
            </a:pathLst>
          </a:custGeom>
          <a:blipFill>
            <a:blip r:embed="rId6"/>
            <a:stretch>
              <a:fillRect r="-108603"/>
            </a:stretch>
          </a:blipFill>
        </p:spPr>
      </p:sp>
      <p:sp>
        <p:nvSpPr>
          <p:cNvPr id="7" name="Freeform 7"/>
          <p:cNvSpPr/>
          <p:nvPr/>
        </p:nvSpPr>
        <p:spPr>
          <a:xfrm>
            <a:off x="0" y="3161315"/>
            <a:ext cx="4104665" cy="3824179"/>
          </a:xfrm>
          <a:custGeom>
            <a:avLst/>
            <a:gdLst/>
            <a:ahLst/>
            <a:cxnLst/>
            <a:rect l="l" t="t" r="r" b="b"/>
            <a:pathLst>
              <a:path w="4104665" h="3824179">
                <a:moveTo>
                  <a:pt x="0" y="0"/>
                </a:moveTo>
                <a:lnTo>
                  <a:pt x="4104665" y="0"/>
                </a:lnTo>
                <a:lnTo>
                  <a:pt x="4104665" y="3824179"/>
                </a:lnTo>
                <a:lnTo>
                  <a:pt x="0" y="3824179"/>
                </a:lnTo>
                <a:lnTo>
                  <a:pt x="0" y="0"/>
                </a:lnTo>
                <a:close/>
              </a:path>
            </a:pathLst>
          </a:custGeom>
          <a:blipFill>
            <a:blip r:embed="rId7"/>
            <a:stretch>
              <a:fillRect/>
            </a:stretch>
          </a:blipFill>
        </p:spPr>
      </p:sp>
      <p:sp>
        <p:nvSpPr>
          <p:cNvPr id="8" name="Freeform 8"/>
          <p:cNvSpPr/>
          <p:nvPr/>
        </p:nvSpPr>
        <p:spPr>
          <a:xfrm>
            <a:off x="15080941" y="1262058"/>
            <a:ext cx="1809701" cy="3072024"/>
          </a:xfrm>
          <a:custGeom>
            <a:avLst/>
            <a:gdLst/>
            <a:ahLst/>
            <a:cxnLst/>
            <a:rect l="l" t="t" r="r" b="b"/>
            <a:pathLst>
              <a:path w="1809701" h="3072024">
                <a:moveTo>
                  <a:pt x="0" y="0"/>
                </a:moveTo>
                <a:lnTo>
                  <a:pt x="1809701" y="0"/>
                </a:lnTo>
                <a:lnTo>
                  <a:pt x="1809701" y="3072024"/>
                </a:lnTo>
                <a:lnTo>
                  <a:pt x="0" y="30720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6034766" y="190499"/>
            <a:ext cx="6233434" cy="1218282"/>
          </a:xfrm>
          <a:prstGeom prst="rect">
            <a:avLst/>
          </a:prstGeom>
        </p:spPr>
        <p:txBody>
          <a:bodyPr wrap="square" lIns="0" tIns="0" rIns="0" bIns="0" rtlCol="0" anchor="t">
            <a:spAutoFit/>
          </a:bodyPr>
          <a:lstStyle/>
          <a:p>
            <a:pPr algn="ctr">
              <a:lnSpc>
                <a:spcPts val="9544"/>
              </a:lnSpc>
              <a:spcBef>
                <a:spcPct val="0"/>
              </a:spcBef>
            </a:pPr>
            <a:r>
              <a:rPr lang="en-US" sz="6817" b="1" dirty="0">
                <a:solidFill>
                  <a:srgbClr val="000000"/>
                </a:solidFill>
                <a:latin typeface="Cakerolli Bold"/>
                <a:ea typeface="Cakerolli Bold"/>
                <a:cs typeface="Cakerolli Bold"/>
                <a:sym typeface="Cakerolli Bold"/>
              </a:rPr>
              <a:t>CODE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3"/>
            <a:stretch>
              <a:fillRect/>
            </a:stretch>
          </a:blipFill>
        </p:spPr>
      </p:sp>
      <p:sp>
        <p:nvSpPr>
          <p:cNvPr id="4" name="Freeform 4"/>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3"/>
            <a:stretch>
              <a:fillRect/>
            </a:stretch>
          </a:blipFill>
        </p:spPr>
      </p:sp>
      <p:sp>
        <p:nvSpPr>
          <p:cNvPr id="5" name="Freeform 5"/>
          <p:cNvSpPr/>
          <p:nvPr/>
        </p:nvSpPr>
        <p:spPr>
          <a:xfrm rot="-10800000">
            <a:off x="4784481" y="-581104"/>
            <a:ext cx="8245719" cy="1843161"/>
          </a:xfrm>
          <a:custGeom>
            <a:avLst/>
            <a:gdLst/>
            <a:ahLst/>
            <a:cxnLst/>
            <a:rect l="l" t="t" r="r" b="b"/>
            <a:pathLst>
              <a:path w="8252960" h="1843161">
                <a:moveTo>
                  <a:pt x="0" y="0"/>
                </a:moveTo>
                <a:lnTo>
                  <a:pt x="8252960" y="0"/>
                </a:lnTo>
                <a:lnTo>
                  <a:pt x="8252960" y="1843161"/>
                </a:lnTo>
                <a:lnTo>
                  <a:pt x="0" y="1843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431346" y="1521721"/>
            <a:ext cx="6959231" cy="8066163"/>
          </a:xfrm>
          <a:custGeom>
            <a:avLst/>
            <a:gdLst/>
            <a:ahLst/>
            <a:cxnLst/>
            <a:rect l="l" t="t" r="r" b="b"/>
            <a:pathLst>
              <a:path w="6959231" h="8066163">
                <a:moveTo>
                  <a:pt x="0" y="0"/>
                </a:moveTo>
                <a:lnTo>
                  <a:pt x="6959231" y="0"/>
                </a:lnTo>
                <a:lnTo>
                  <a:pt x="6959231" y="8066163"/>
                </a:lnTo>
                <a:lnTo>
                  <a:pt x="0" y="8066163"/>
                </a:lnTo>
                <a:lnTo>
                  <a:pt x="0" y="0"/>
                </a:lnTo>
                <a:close/>
              </a:path>
            </a:pathLst>
          </a:custGeom>
          <a:blipFill>
            <a:blip r:embed="rId6"/>
            <a:stretch>
              <a:fillRect r="-145161" b="-8667"/>
            </a:stretch>
          </a:blipFill>
        </p:spPr>
      </p:sp>
      <p:sp>
        <p:nvSpPr>
          <p:cNvPr id="7" name="Freeform 7"/>
          <p:cNvSpPr/>
          <p:nvPr/>
        </p:nvSpPr>
        <p:spPr>
          <a:xfrm>
            <a:off x="12806038" y="5248922"/>
            <a:ext cx="5131837" cy="4114800"/>
          </a:xfrm>
          <a:custGeom>
            <a:avLst/>
            <a:gdLst/>
            <a:ahLst/>
            <a:cxnLst/>
            <a:rect l="l" t="t" r="r" b="b"/>
            <a:pathLst>
              <a:path w="5131837" h="4114800">
                <a:moveTo>
                  <a:pt x="0" y="0"/>
                </a:moveTo>
                <a:lnTo>
                  <a:pt x="5131836" y="0"/>
                </a:lnTo>
                <a:lnTo>
                  <a:pt x="513183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262479" y="638532"/>
            <a:ext cx="4522002" cy="4620180"/>
          </a:xfrm>
          <a:custGeom>
            <a:avLst/>
            <a:gdLst/>
            <a:ahLst/>
            <a:cxnLst/>
            <a:rect l="l" t="t" r="r" b="b"/>
            <a:pathLst>
              <a:path w="4522002" h="4620180">
                <a:moveTo>
                  <a:pt x="0" y="0"/>
                </a:moveTo>
                <a:lnTo>
                  <a:pt x="4522002" y="0"/>
                </a:lnTo>
                <a:lnTo>
                  <a:pt x="4522002" y="4620181"/>
                </a:lnTo>
                <a:lnTo>
                  <a:pt x="0" y="4620181"/>
                </a:lnTo>
                <a:lnTo>
                  <a:pt x="0" y="0"/>
                </a:lnTo>
                <a:close/>
              </a:path>
            </a:pathLst>
          </a:custGeom>
          <a:blipFill>
            <a:blip r:embed="rId9"/>
            <a:stretch>
              <a:fillRect/>
            </a:stretch>
          </a:blipFill>
        </p:spPr>
      </p:sp>
      <p:sp>
        <p:nvSpPr>
          <p:cNvPr id="9" name="TextBox 9"/>
          <p:cNvSpPr txBox="1"/>
          <p:nvPr/>
        </p:nvSpPr>
        <p:spPr>
          <a:xfrm>
            <a:off x="6034767" y="89975"/>
            <a:ext cx="6355810" cy="1218282"/>
          </a:xfrm>
          <a:prstGeom prst="rect">
            <a:avLst/>
          </a:prstGeom>
        </p:spPr>
        <p:txBody>
          <a:bodyPr wrap="square" lIns="0" tIns="0" rIns="0" bIns="0" rtlCol="0" anchor="t">
            <a:spAutoFit/>
          </a:bodyPr>
          <a:lstStyle/>
          <a:p>
            <a:pPr algn="ctr">
              <a:lnSpc>
                <a:spcPts val="9544"/>
              </a:lnSpc>
              <a:spcBef>
                <a:spcPct val="0"/>
              </a:spcBef>
            </a:pPr>
            <a:r>
              <a:rPr lang="en-US" sz="6817" b="1" dirty="0">
                <a:solidFill>
                  <a:srgbClr val="000000"/>
                </a:solidFill>
                <a:latin typeface="Cakerolli Bold"/>
                <a:ea typeface="Cakerolli Bold"/>
                <a:cs typeface="Cakerolli Bold"/>
                <a:sym typeface="Cakerolli Bold"/>
              </a:rPr>
              <a:t>CODE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3"/>
            <a:stretch>
              <a:fillRect/>
            </a:stretch>
          </a:blipFill>
        </p:spPr>
      </p:sp>
      <p:sp>
        <p:nvSpPr>
          <p:cNvPr id="4" name="Freeform 4"/>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3"/>
            <a:stretch>
              <a:fillRect/>
            </a:stretch>
          </a:blipFill>
        </p:spPr>
      </p:sp>
      <p:sp>
        <p:nvSpPr>
          <p:cNvPr id="5" name="Freeform 5"/>
          <p:cNvSpPr/>
          <p:nvPr/>
        </p:nvSpPr>
        <p:spPr>
          <a:xfrm>
            <a:off x="3535562" y="0"/>
            <a:ext cx="11216875" cy="2047080"/>
          </a:xfrm>
          <a:custGeom>
            <a:avLst/>
            <a:gdLst/>
            <a:ahLst/>
            <a:cxnLst/>
            <a:rect l="l" t="t" r="r" b="b"/>
            <a:pathLst>
              <a:path w="11216875" h="2047080">
                <a:moveTo>
                  <a:pt x="0" y="0"/>
                </a:moveTo>
                <a:lnTo>
                  <a:pt x="11216876" y="0"/>
                </a:lnTo>
                <a:lnTo>
                  <a:pt x="11216876" y="2047080"/>
                </a:lnTo>
                <a:lnTo>
                  <a:pt x="0" y="2047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223513" y="2302368"/>
            <a:ext cx="5840973" cy="7384422"/>
          </a:xfrm>
          <a:custGeom>
            <a:avLst/>
            <a:gdLst/>
            <a:ahLst/>
            <a:cxnLst/>
            <a:rect l="l" t="t" r="r" b="b"/>
            <a:pathLst>
              <a:path w="5840973" h="7384422">
                <a:moveTo>
                  <a:pt x="0" y="0"/>
                </a:moveTo>
                <a:lnTo>
                  <a:pt x="5840974" y="0"/>
                </a:lnTo>
                <a:lnTo>
                  <a:pt x="5840974" y="7384422"/>
                </a:lnTo>
                <a:lnTo>
                  <a:pt x="0" y="7384422"/>
                </a:lnTo>
                <a:lnTo>
                  <a:pt x="0" y="0"/>
                </a:lnTo>
                <a:close/>
              </a:path>
            </a:pathLst>
          </a:custGeom>
          <a:blipFill>
            <a:blip r:embed="rId6"/>
            <a:stretch>
              <a:fillRect l="-1204" r="-124050"/>
            </a:stretch>
          </a:blipFill>
        </p:spPr>
      </p:sp>
      <p:sp>
        <p:nvSpPr>
          <p:cNvPr id="7" name="Freeform 7"/>
          <p:cNvSpPr/>
          <p:nvPr/>
        </p:nvSpPr>
        <p:spPr>
          <a:xfrm>
            <a:off x="537251" y="2302368"/>
            <a:ext cx="3307730" cy="3320181"/>
          </a:xfrm>
          <a:custGeom>
            <a:avLst/>
            <a:gdLst/>
            <a:ahLst/>
            <a:cxnLst/>
            <a:rect l="l" t="t" r="r" b="b"/>
            <a:pathLst>
              <a:path w="3307730" h="3320181">
                <a:moveTo>
                  <a:pt x="0" y="0"/>
                </a:moveTo>
                <a:lnTo>
                  <a:pt x="3307730" y="0"/>
                </a:lnTo>
                <a:lnTo>
                  <a:pt x="3307730" y="3320181"/>
                </a:lnTo>
                <a:lnTo>
                  <a:pt x="0" y="3320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4250391" y="4625926"/>
            <a:ext cx="3379391" cy="2737306"/>
          </a:xfrm>
          <a:custGeom>
            <a:avLst/>
            <a:gdLst/>
            <a:ahLst/>
            <a:cxnLst/>
            <a:rect l="l" t="t" r="r" b="b"/>
            <a:pathLst>
              <a:path w="3379391" h="2737306">
                <a:moveTo>
                  <a:pt x="0" y="0"/>
                </a:moveTo>
                <a:lnTo>
                  <a:pt x="3379391" y="0"/>
                </a:lnTo>
                <a:lnTo>
                  <a:pt x="3379391" y="2737306"/>
                </a:lnTo>
                <a:lnTo>
                  <a:pt x="0" y="27373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rot="-149303">
            <a:off x="6233955" y="453321"/>
            <a:ext cx="6973314" cy="1218282"/>
          </a:xfrm>
          <a:prstGeom prst="rect">
            <a:avLst/>
          </a:prstGeom>
        </p:spPr>
        <p:txBody>
          <a:bodyPr wrap="square" lIns="0" tIns="0" rIns="0" bIns="0" rtlCol="0" anchor="t">
            <a:spAutoFit/>
          </a:bodyPr>
          <a:lstStyle/>
          <a:p>
            <a:pPr algn="ctr">
              <a:lnSpc>
                <a:spcPts val="9544"/>
              </a:lnSpc>
              <a:spcBef>
                <a:spcPct val="0"/>
              </a:spcBef>
            </a:pPr>
            <a:r>
              <a:rPr lang="en-US" sz="6817" b="1" dirty="0">
                <a:solidFill>
                  <a:srgbClr val="000000"/>
                </a:solidFill>
                <a:latin typeface="Cakerolli Bold"/>
                <a:ea typeface="Cakerolli Bold"/>
                <a:cs typeface="Cakerolli Bold"/>
                <a:sym typeface="Cakerolli Bold"/>
              </a:rPr>
              <a:t>HASIL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3"/>
            <a:stretch>
              <a:fillRect/>
            </a:stretch>
          </a:blipFill>
        </p:spPr>
      </p:sp>
      <p:sp>
        <p:nvSpPr>
          <p:cNvPr id="4" name="Freeform 4"/>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3"/>
            <a:stretch>
              <a:fillRect/>
            </a:stretch>
          </a:blipFill>
        </p:spPr>
      </p:sp>
      <p:sp>
        <p:nvSpPr>
          <p:cNvPr id="5" name="Freeform 5"/>
          <p:cNvSpPr/>
          <p:nvPr/>
        </p:nvSpPr>
        <p:spPr>
          <a:xfrm>
            <a:off x="3535562" y="0"/>
            <a:ext cx="11216875" cy="2047080"/>
          </a:xfrm>
          <a:custGeom>
            <a:avLst/>
            <a:gdLst/>
            <a:ahLst/>
            <a:cxnLst/>
            <a:rect l="l" t="t" r="r" b="b"/>
            <a:pathLst>
              <a:path w="11216875" h="2047080">
                <a:moveTo>
                  <a:pt x="0" y="0"/>
                </a:moveTo>
                <a:lnTo>
                  <a:pt x="11216876" y="0"/>
                </a:lnTo>
                <a:lnTo>
                  <a:pt x="11216876" y="2047080"/>
                </a:lnTo>
                <a:lnTo>
                  <a:pt x="0" y="2047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425272" y="2313410"/>
            <a:ext cx="8440990" cy="6944890"/>
          </a:xfrm>
          <a:custGeom>
            <a:avLst/>
            <a:gdLst/>
            <a:ahLst/>
            <a:cxnLst/>
            <a:rect l="l" t="t" r="r" b="b"/>
            <a:pathLst>
              <a:path w="8440990" h="6944890">
                <a:moveTo>
                  <a:pt x="0" y="0"/>
                </a:moveTo>
                <a:lnTo>
                  <a:pt x="8440990" y="0"/>
                </a:lnTo>
                <a:lnTo>
                  <a:pt x="8440990" y="6944890"/>
                </a:lnTo>
                <a:lnTo>
                  <a:pt x="0" y="6944890"/>
                </a:lnTo>
                <a:lnTo>
                  <a:pt x="0" y="0"/>
                </a:lnTo>
                <a:close/>
              </a:path>
            </a:pathLst>
          </a:custGeom>
          <a:blipFill>
            <a:blip r:embed="rId6"/>
            <a:stretch>
              <a:fillRect r="-41245"/>
            </a:stretch>
          </a:blipFill>
        </p:spPr>
      </p:sp>
      <p:sp>
        <p:nvSpPr>
          <p:cNvPr id="7" name="Freeform 7"/>
          <p:cNvSpPr/>
          <p:nvPr/>
        </p:nvSpPr>
        <p:spPr>
          <a:xfrm>
            <a:off x="15446554" y="1290106"/>
            <a:ext cx="2280621" cy="2691720"/>
          </a:xfrm>
          <a:custGeom>
            <a:avLst/>
            <a:gdLst/>
            <a:ahLst/>
            <a:cxnLst/>
            <a:rect l="l" t="t" r="r" b="b"/>
            <a:pathLst>
              <a:path w="2280621" h="2691720">
                <a:moveTo>
                  <a:pt x="0" y="0"/>
                </a:moveTo>
                <a:lnTo>
                  <a:pt x="2280621" y="0"/>
                </a:lnTo>
                <a:lnTo>
                  <a:pt x="2280621" y="2691720"/>
                </a:lnTo>
                <a:lnTo>
                  <a:pt x="0" y="2691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399495" y="3981826"/>
            <a:ext cx="4108682" cy="3661863"/>
          </a:xfrm>
          <a:custGeom>
            <a:avLst/>
            <a:gdLst/>
            <a:ahLst/>
            <a:cxnLst/>
            <a:rect l="l" t="t" r="r" b="b"/>
            <a:pathLst>
              <a:path w="4108682" h="3661863">
                <a:moveTo>
                  <a:pt x="0" y="0"/>
                </a:moveTo>
                <a:lnTo>
                  <a:pt x="4108682" y="0"/>
                </a:lnTo>
                <a:lnTo>
                  <a:pt x="4108682" y="3661863"/>
                </a:lnTo>
                <a:lnTo>
                  <a:pt x="0" y="3661863"/>
                </a:lnTo>
                <a:lnTo>
                  <a:pt x="0" y="0"/>
                </a:lnTo>
                <a:close/>
              </a:path>
            </a:pathLst>
          </a:custGeom>
          <a:blipFill>
            <a:blip r:embed="rId9"/>
            <a:stretch>
              <a:fillRect/>
            </a:stretch>
          </a:blipFill>
        </p:spPr>
      </p:sp>
      <p:sp>
        <p:nvSpPr>
          <p:cNvPr id="9" name="TextBox 9"/>
          <p:cNvSpPr txBox="1"/>
          <p:nvPr/>
        </p:nvSpPr>
        <p:spPr>
          <a:xfrm rot="-149303">
            <a:off x="6235609" y="491421"/>
            <a:ext cx="6970005" cy="1218282"/>
          </a:xfrm>
          <a:prstGeom prst="rect">
            <a:avLst/>
          </a:prstGeom>
        </p:spPr>
        <p:txBody>
          <a:bodyPr wrap="square" lIns="0" tIns="0" rIns="0" bIns="0" rtlCol="0" anchor="t">
            <a:spAutoFit/>
          </a:bodyPr>
          <a:lstStyle/>
          <a:p>
            <a:pPr algn="ctr">
              <a:lnSpc>
                <a:spcPts val="9544"/>
              </a:lnSpc>
              <a:spcBef>
                <a:spcPct val="0"/>
              </a:spcBef>
            </a:pPr>
            <a:r>
              <a:rPr lang="en-US" sz="6817" b="1" dirty="0">
                <a:solidFill>
                  <a:srgbClr val="000000"/>
                </a:solidFill>
                <a:latin typeface="Cakerolli Bold"/>
                <a:ea typeface="Cakerolli Bold"/>
                <a:cs typeface="Cakerolli Bold"/>
                <a:sym typeface="Cakerolli Bold"/>
              </a:rPr>
              <a:t>HASIL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3"/>
            <a:stretch>
              <a:fillRect/>
            </a:stretch>
          </a:blipFill>
        </p:spPr>
      </p:sp>
      <p:sp>
        <p:nvSpPr>
          <p:cNvPr id="4" name="Freeform 4"/>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3"/>
            <a:stretch>
              <a:fillRect/>
            </a:stretch>
          </a:blipFill>
        </p:spPr>
      </p:sp>
      <p:sp>
        <p:nvSpPr>
          <p:cNvPr id="5" name="Freeform 5"/>
          <p:cNvSpPr/>
          <p:nvPr/>
        </p:nvSpPr>
        <p:spPr>
          <a:xfrm>
            <a:off x="3535562" y="0"/>
            <a:ext cx="11216875" cy="2047080"/>
          </a:xfrm>
          <a:custGeom>
            <a:avLst/>
            <a:gdLst/>
            <a:ahLst/>
            <a:cxnLst/>
            <a:rect l="l" t="t" r="r" b="b"/>
            <a:pathLst>
              <a:path w="11216875" h="2047080">
                <a:moveTo>
                  <a:pt x="0" y="0"/>
                </a:moveTo>
                <a:lnTo>
                  <a:pt x="11216876" y="0"/>
                </a:lnTo>
                <a:lnTo>
                  <a:pt x="11216876" y="2047080"/>
                </a:lnTo>
                <a:lnTo>
                  <a:pt x="0" y="2047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661942" y="2290267"/>
            <a:ext cx="8964117" cy="6968033"/>
          </a:xfrm>
          <a:custGeom>
            <a:avLst/>
            <a:gdLst/>
            <a:ahLst/>
            <a:cxnLst/>
            <a:rect l="l" t="t" r="r" b="b"/>
            <a:pathLst>
              <a:path w="8964117" h="6968033">
                <a:moveTo>
                  <a:pt x="0" y="0"/>
                </a:moveTo>
                <a:lnTo>
                  <a:pt x="8964116" y="0"/>
                </a:lnTo>
                <a:lnTo>
                  <a:pt x="8964116" y="6968033"/>
                </a:lnTo>
                <a:lnTo>
                  <a:pt x="0" y="6968033"/>
                </a:lnTo>
                <a:lnTo>
                  <a:pt x="0" y="0"/>
                </a:lnTo>
                <a:close/>
              </a:path>
            </a:pathLst>
          </a:custGeom>
          <a:blipFill>
            <a:blip r:embed="rId6"/>
            <a:stretch>
              <a:fillRect r="-39430"/>
            </a:stretch>
          </a:blipFill>
        </p:spPr>
      </p:sp>
      <p:sp>
        <p:nvSpPr>
          <p:cNvPr id="7" name="Freeform 7"/>
          <p:cNvSpPr/>
          <p:nvPr/>
        </p:nvSpPr>
        <p:spPr>
          <a:xfrm>
            <a:off x="14121360" y="6607275"/>
            <a:ext cx="4166640" cy="2651025"/>
          </a:xfrm>
          <a:custGeom>
            <a:avLst/>
            <a:gdLst/>
            <a:ahLst/>
            <a:cxnLst/>
            <a:rect l="l" t="t" r="r" b="b"/>
            <a:pathLst>
              <a:path w="4166640" h="2651025">
                <a:moveTo>
                  <a:pt x="0" y="0"/>
                </a:moveTo>
                <a:lnTo>
                  <a:pt x="4166640" y="0"/>
                </a:lnTo>
                <a:lnTo>
                  <a:pt x="4166640" y="2651025"/>
                </a:lnTo>
                <a:lnTo>
                  <a:pt x="0" y="2651025"/>
                </a:lnTo>
                <a:lnTo>
                  <a:pt x="0" y="0"/>
                </a:lnTo>
                <a:close/>
              </a:path>
            </a:pathLst>
          </a:custGeom>
          <a:blipFill>
            <a:blip r:embed="rId7"/>
            <a:stretch>
              <a:fillRect/>
            </a:stretch>
          </a:blipFill>
        </p:spPr>
      </p:sp>
      <p:sp>
        <p:nvSpPr>
          <p:cNvPr id="8" name="Freeform 8"/>
          <p:cNvSpPr/>
          <p:nvPr/>
        </p:nvSpPr>
        <p:spPr>
          <a:xfrm>
            <a:off x="811227" y="2290267"/>
            <a:ext cx="2724335" cy="2724335"/>
          </a:xfrm>
          <a:custGeom>
            <a:avLst/>
            <a:gdLst/>
            <a:ahLst/>
            <a:cxnLst/>
            <a:rect l="l" t="t" r="r" b="b"/>
            <a:pathLst>
              <a:path w="2724335" h="2724335">
                <a:moveTo>
                  <a:pt x="0" y="0"/>
                </a:moveTo>
                <a:lnTo>
                  <a:pt x="2724335" y="0"/>
                </a:lnTo>
                <a:lnTo>
                  <a:pt x="2724335" y="2724335"/>
                </a:lnTo>
                <a:lnTo>
                  <a:pt x="0" y="27243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rot="-149303">
            <a:off x="6232373" y="415221"/>
            <a:ext cx="7128878" cy="1218282"/>
          </a:xfrm>
          <a:prstGeom prst="rect">
            <a:avLst/>
          </a:prstGeom>
        </p:spPr>
        <p:txBody>
          <a:bodyPr wrap="square" lIns="0" tIns="0" rIns="0" bIns="0" rtlCol="0" anchor="t">
            <a:spAutoFit/>
          </a:bodyPr>
          <a:lstStyle/>
          <a:p>
            <a:pPr algn="ctr">
              <a:lnSpc>
                <a:spcPts val="9544"/>
              </a:lnSpc>
              <a:spcBef>
                <a:spcPct val="0"/>
              </a:spcBef>
            </a:pPr>
            <a:r>
              <a:rPr lang="en-US" sz="6817" b="1" dirty="0">
                <a:solidFill>
                  <a:srgbClr val="000000"/>
                </a:solidFill>
                <a:latin typeface="Cakerolli Bold"/>
                <a:ea typeface="Cakerolli Bold"/>
                <a:cs typeface="Cakerolli Bold"/>
                <a:sym typeface="Cakerolli Bold"/>
              </a:rPr>
              <a:t>HASIL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83939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55500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123783"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5224349" y="-725906"/>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rot="-235009">
            <a:off x="5711223" y="610159"/>
            <a:ext cx="9432487" cy="1564531"/>
          </a:xfrm>
          <a:prstGeom prst="rect">
            <a:avLst/>
          </a:prstGeom>
        </p:spPr>
        <p:txBody>
          <a:bodyPr wrap="square" lIns="0" tIns="0" rIns="0" bIns="0" rtlCol="0" anchor="t">
            <a:spAutoFit/>
          </a:bodyPr>
          <a:lstStyle/>
          <a:p>
            <a:pPr algn="ctr">
              <a:lnSpc>
                <a:spcPts val="12242"/>
              </a:lnSpc>
            </a:pPr>
            <a:r>
              <a:rPr lang="en-US" sz="8744" b="1" dirty="0">
                <a:solidFill>
                  <a:srgbClr val="000000"/>
                </a:solidFill>
                <a:latin typeface="Cakerolli Bold"/>
                <a:ea typeface="Cakerolli Bold"/>
                <a:cs typeface="Cakerolli Bold"/>
                <a:sym typeface="Cakerolli Bold"/>
              </a:rPr>
              <a:t>GITHUB</a:t>
            </a:r>
          </a:p>
        </p:txBody>
      </p:sp>
      <p:sp>
        <p:nvSpPr>
          <p:cNvPr id="8" name="Freeform 8"/>
          <p:cNvSpPr/>
          <p:nvPr/>
        </p:nvSpPr>
        <p:spPr>
          <a:xfrm rot="492326">
            <a:off x="3428934" y="1894920"/>
            <a:ext cx="12967769" cy="7505097"/>
          </a:xfrm>
          <a:custGeom>
            <a:avLst/>
            <a:gdLst/>
            <a:ahLst/>
            <a:cxnLst/>
            <a:rect l="l" t="t" r="r" b="b"/>
            <a:pathLst>
              <a:path w="12967769" h="7505097">
                <a:moveTo>
                  <a:pt x="0" y="0"/>
                </a:moveTo>
                <a:lnTo>
                  <a:pt x="12967769" y="0"/>
                </a:lnTo>
                <a:lnTo>
                  <a:pt x="12967769" y="7505097"/>
                </a:lnTo>
                <a:lnTo>
                  <a:pt x="0" y="75050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408174"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729388"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286717" y="3441937"/>
            <a:ext cx="8979261" cy="4411062"/>
          </a:xfrm>
          <a:custGeom>
            <a:avLst/>
            <a:gdLst/>
            <a:ahLst/>
            <a:cxnLst/>
            <a:rect l="l" t="t" r="r" b="b"/>
            <a:pathLst>
              <a:path w="8979261" h="4411062">
                <a:moveTo>
                  <a:pt x="0" y="0"/>
                </a:moveTo>
                <a:lnTo>
                  <a:pt x="8979262" y="0"/>
                </a:lnTo>
                <a:lnTo>
                  <a:pt x="8979262" y="4411063"/>
                </a:lnTo>
                <a:lnTo>
                  <a:pt x="0" y="4411063"/>
                </a:lnTo>
                <a:lnTo>
                  <a:pt x="0" y="0"/>
                </a:lnTo>
                <a:close/>
              </a:path>
            </a:pathLst>
          </a:custGeom>
          <a:blipFill>
            <a:blip r:embed="rId9"/>
            <a:stretch>
              <a:fillRect/>
            </a:stretch>
          </a:blipFill>
        </p:spPr>
      </p:sp>
      <p:sp>
        <p:nvSpPr>
          <p:cNvPr id="12" name="Freeform 12">
            <a:hlinkClick r:id="rId10" tooltip="https://github.com/DavaTrista/Program-Aplikasi-Pesan-Minuman-Di-Cafe"/>
          </p:cNvPr>
          <p:cNvSpPr/>
          <p:nvPr/>
        </p:nvSpPr>
        <p:spPr>
          <a:xfrm>
            <a:off x="9144000" y="8729241"/>
            <a:ext cx="8774021" cy="2292213"/>
          </a:xfrm>
          <a:custGeom>
            <a:avLst/>
            <a:gdLst/>
            <a:ahLst/>
            <a:cxnLst/>
            <a:rect l="l" t="t" r="r" b="b"/>
            <a:pathLst>
              <a:path w="8774021" h="2292213">
                <a:moveTo>
                  <a:pt x="0" y="0"/>
                </a:moveTo>
                <a:lnTo>
                  <a:pt x="8774021" y="0"/>
                </a:lnTo>
                <a:lnTo>
                  <a:pt x="8774021" y="2292213"/>
                </a:lnTo>
                <a:lnTo>
                  <a:pt x="0" y="22922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10374636" y="9105900"/>
            <a:ext cx="6236964" cy="820738"/>
          </a:xfrm>
          <a:prstGeom prst="rect">
            <a:avLst/>
          </a:prstGeom>
        </p:spPr>
        <p:txBody>
          <a:bodyPr wrap="square" lIns="0" tIns="0" rIns="0" bIns="0" rtlCol="0" anchor="t">
            <a:spAutoFit/>
          </a:bodyPr>
          <a:lstStyle/>
          <a:p>
            <a:pPr algn="ctr">
              <a:lnSpc>
                <a:spcPts val="3221"/>
              </a:lnSpc>
              <a:spcBef>
                <a:spcPct val="0"/>
              </a:spcBef>
            </a:pPr>
            <a:r>
              <a:rPr lang="en-US" sz="2301" b="1" dirty="0">
                <a:solidFill>
                  <a:srgbClr val="000000"/>
                </a:solidFill>
                <a:latin typeface="Cakerolli Bold"/>
                <a:ea typeface="Cakerolli Bold"/>
                <a:cs typeface="Cakerolli Bold"/>
                <a:sym typeface="Cakerolli Bold"/>
              </a:rPr>
              <a:t>HTTPS://GITHUB.COM/DAVATRISTA/PROGRAM-APLIKASI-PESAN-MINUMAN-DI-CAFE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4003610" y="617220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19219" y="6172200"/>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434829" y="617220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50438" y="6172200"/>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133952" y="617220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766815">
            <a:off x="2982953" y="-85689"/>
            <a:ext cx="12322094" cy="10458377"/>
          </a:xfrm>
          <a:custGeom>
            <a:avLst/>
            <a:gdLst/>
            <a:ahLst/>
            <a:cxnLst/>
            <a:rect l="l" t="t" r="r" b="b"/>
            <a:pathLst>
              <a:path w="12322094" h="10458377">
                <a:moveTo>
                  <a:pt x="0" y="0"/>
                </a:moveTo>
                <a:lnTo>
                  <a:pt x="12322094" y="0"/>
                </a:lnTo>
                <a:lnTo>
                  <a:pt x="12322094" y="10458378"/>
                </a:lnTo>
                <a:lnTo>
                  <a:pt x="0" y="10458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953000" y="-976916"/>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rot="-235009">
            <a:off x="5434263" y="555977"/>
            <a:ext cx="9327273" cy="1312043"/>
          </a:xfrm>
          <a:prstGeom prst="rect">
            <a:avLst/>
          </a:prstGeom>
        </p:spPr>
        <p:txBody>
          <a:bodyPr lIns="0" tIns="0" rIns="0" bIns="0" rtlCol="0" anchor="t">
            <a:spAutoFit/>
          </a:bodyPr>
          <a:lstStyle/>
          <a:p>
            <a:pPr algn="ctr">
              <a:lnSpc>
                <a:spcPts val="7482"/>
              </a:lnSpc>
            </a:pPr>
            <a:r>
              <a:rPr lang="en-US" sz="5344" b="1" dirty="0">
                <a:solidFill>
                  <a:srgbClr val="000000"/>
                </a:solidFill>
                <a:latin typeface="Cakerolli Bold"/>
                <a:ea typeface="Cakerolli Bold"/>
                <a:cs typeface="Cakerolli Bold"/>
                <a:sym typeface="Cakerolli Bold"/>
              </a:rPr>
              <a:t>IDENTITAS PROJEK DSK</a:t>
            </a:r>
          </a:p>
        </p:txBody>
      </p:sp>
      <p:sp>
        <p:nvSpPr>
          <p:cNvPr id="11" name="TextBox 11"/>
          <p:cNvSpPr txBox="1"/>
          <p:nvPr/>
        </p:nvSpPr>
        <p:spPr>
          <a:xfrm>
            <a:off x="3647620" y="3244435"/>
            <a:ext cx="11820980" cy="5200441"/>
          </a:xfrm>
          <a:prstGeom prst="rect">
            <a:avLst/>
          </a:prstGeom>
        </p:spPr>
        <p:txBody>
          <a:bodyPr wrap="square" lIns="0" tIns="0" rIns="0" bIns="0" rtlCol="0" anchor="t">
            <a:spAutoFit/>
          </a:bodyPr>
          <a:lstStyle/>
          <a:p>
            <a:pPr algn="l">
              <a:lnSpc>
                <a:spcPts val="5586"/>
              </a:lnSpc>
            </a:pPr>
            <a:r>
              <a:rPr lang="en-US" sz="3990" b="1" dirty="0">
                <a:solidFill>
                  <a:srgbClr val="000000"/>
                </a:solidFill>
                <a:latin typeface="Cakerolli Bold"/>
                <a:ea typeface="Cakerolli Bold"/>
                <a:cs typeface="Cakerolli Bold"/>
                <a:sym typeface="Cakerolli Bold"/>
              </a:rPr>
              <a:t>JUDUL PROGRAM    : APLIKASI PESAN MINUM DI CAFE</a:t>
            </a:r>
          </a:p>
          <a:p>
            <a:pPr algn="l">
              <a:lnSpc>
                <a:spcPts val="5586"/>
              </a:lnSpc>
            </a:pPr>
            <a:r>
              <a:rPr lang="en-US" sz="3990" b="1" dirty="0">
                <a:solidFill>
                  <a:srgbClr val="000000"/>
                </a:solidFill>
                <a:latin typeface="Cakerolli Bold"/>
                <a:ea typeface="Cakerolli Bold"/>
                <a:cs typeface="Cakerolli Bold"/>
                <a:sym typeface="Cakerolli Bold"/>
              </a:rPr>
              <a:t>NAMA                     : Dava </a:t>
            </a:r>
            <a:r>
              <a:rPr lang="en-US" sz="3990" b="1" dirty="0" err="1">
                <a:solidFill>
                  <a:srgbClr val="000000"/>
                </a:solidFill>
                <a:latin typeface="Cakerolli Bold"/>
                <a:ea typeface="Cakerolli Bold"/>
                <a:cs typeface="Cakerolli Bold"/>
                <a:sym typeface="Cakerolli Bold"/>
              </a:rPr>
              <a:t>trista</a:t>
            </a:r>
            <a:r>
              <a:rPr lang="en-US" sz="3990" b="1" dirty="0">
                <a:solidFill>
                  <a:srgbClr val="000000"/>
                </a:solidFill>
                <a:latin typeface="Cakerolli Bold"/>
                <a:ea typeface="Cakerolli Bold"/>
                <a:cs typeface="Cakerolli Bold"/>
                <a:sym typeface="Cakerolli Bold"/>
              </a:rPr>
              <a:t> </a:t>
            </a:r>
            <a:r>
              <a:rPr lang="en-US" sz="3990" b="1" dirty="0" err="1">
                <a:solidFill>
                  <a:srgbClr val="000000"/>
                </a:solidFill>
                <a:latin typeface="Cakerolli Bold"/>
                <a:ea typeface="Cakerolli Bold"/>
                <a:cs typeface="Cakerolli Bold"/>
                <a:sym typeface="Cakerolli Bold"/>
              </a:rPr>
              <a:t>argyatama</a:t>
            </a:r>
            <a:endParaRPr lang="en-US" sz="3990" b="1" dirty="0">
              <a:solidFill>
                <a:srgbClr val="000000"/>
              </a:solidFill>
              <a:latin typeface="Cakerolli Bold"/>
              <a:ea typeface="Cakerolli Bold"/>
              <a:cs typeface="Cakerolli Bold"/>
              <a:sym typeface="Cakerolli Bold"/>
            </a:endParaRPr>
          </a:p>
          <a:p>
            <a:pPr algn="l">
              <a:lnSpc>
                <a:spcPts val="5586"/>
              </a:lnSpc>
            </a:pPr>
            <a:r>
              <a:rPr lang="en-US" sz="3990" b="1" dirty="0">
                <a:solidFill>
                  <a:srgbClr val="000000"/>
                </a:solidFill>
                <a:latin typeface="Cakerolli Bold"/>
                <a:ea typeface="Cakerolli Bold"/>
                <a:cs typeface="Cakerolli Bold"/>
                <a:sym typeface="Cakerolli Bold"/>
              </a:rPr>
              <a:t>DOSEN PENGAMPU  : ALI TARMUJI, S.T,M.Cs</a:t>
            </a:r>
          </a:p>
          <a:p>
            <a:pPr algn="l">
              <a:lnSpc>
                <a:spcPts val="5586"/>
              </a:lnSpc>
            </a:pPr>
            <a:r>
              <a:rPr lang="en-US" sz="3990" b="1" dirty="0" err="1">
                <a:solidFill>
                  <a:srgbClr val="000000"/>
                </a:solidFill>
                <a:latin typeface="Cakerolli Bold"/>
                <a:ea typeface="Cakerolli Bold"/>
                <a:cs typeface="Cakerolli Bold"/>
                <a:sym typeface="Cakerolli Bold"/>
              </a:rPr>
              <a:t>mata</a:t>
            </a:r>
            <a:r>
              <a:rPr lang="en-US" sz="3990" b="1" dirty="0">
                <a:solidFill>
                  <a:srgbClr val="000000"/>
                </a:solidFill>
                <a:latin typeface="Cakerolli Bold"/>
                <a:ea typeface="Cakerolli Bold"/>
                <a:cs typeface="Cakerolli Bold"/>
                <a:sym typeface="Cakerolli Bold"/>
              </a:rPr>
              <a:t> </a:t>
            </a:r>
            <a:r>
              <a:rPr lang="en-US" sz="3990" b="1" dirty="0" err="1">
                <a:solidFill>
                  <a:srgbClr val="000000"/>
                </a:solidFill>
                <a:latin typeface="Cakerolli Bold"/>
                <a:ea typeface="Cakerolli Bold"/>
                <a:cs typeface="Cakerolli Bold"/>
                <a:sym typeface="Cakerolli Bold"/>
              </a:rPr>
              <a:t>kuliah</a:t>
            </a:r>
            <a:r>
              <a:rPr lang="en-US" sz="3990" b="1" dirty="0">
                <a:solidFill>
                  <a:srgbClr val="000000"/>
                </a:solidFill>
                <a:latin typeface="Cakerolli Bold"/>
                <a:ea typeface="Cakerolli Bold"/>
                <a:cs typeface="Cakerolli Bold"/>
                <a:sym typeface="Cakerolli Bold"/>
              </a:rPr>
              <a:t>         :  DASAR SISTEM KOMPUTER</a:t>
            </a:r>
          </a:p>
          <a:p>
            <a:pPr algn="l">
              <a:lnSpc>
                <a:spcPts val="5586"/>
              </a:lnSpc>
            </a:pPr>
            <a:r>
              <a:rPr lang="en-US" sz="3990" b="1" dirty="0">
                <a:solidFill>
                  <a:srgbClr val="000000"/>
                </a:solidFill>
                <a:latin typeface="Cakerolli Bold"/>
                <a:ea typeface="Cakerolli Bold"/>
                <a:cs typeface="Cakerolli Bold"/>
                <a:sym typeface="Cakerolli Bold"/>
              </a:rPr>
              <a:t>PROGRAM STUDI     : INFORMATIKA</a:t>
            </a:r>
          </a:p>
          <a:p>
            <a:pPr algn="l">
              <a:lnSpc>
                <a:spcPts val="5586"/>
              </a:lnSpc>
            </a:pPr>
            <a:r>
              <a:rPr lang="en-US" sz="3990" b="1" dirty="0">
                <a:solidFill>
                  <a:srgbClr val="000000"/>
                </a:solidFill>
                <a:latin typeface="Cakerolli Bold"/>
                <a:ea typeface="Cakerolli Bold"/>
                <a:cs typeface="Cakerolli Bold"/>
                <a:sym typeface="Cakerolli Bold"/>
              </a:rPr>
              <a:t>FAKULTAS              : TEKNOLOGI INDUSTRI</a:t>
            </a:r>
          </a:p>
          <a:p>
            <a:pPr algn="l">
              <a:lnSpc>
                <a:spcPts val="5586"/>
              </a:lnSpc>
              <a:spcBef>
                <a:spcPct val="0"/>
              </a:spcBef>
            </a:pPr>
            <a:endParaRPr lang="en-US" sz="3990" b="1" dirty="0">
              <a:solidFill>
                <a:srgbClr val="000000"/>
              </a:solidFill>
              <a:latin typeface="Cakerolli Bold"/>
              <a:ea typeface="Cakerolli Bold"/>
              <a:cs typeface="Cakerolli Bold"/>
              <a:sym typeface="Cakerolli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83939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55500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123783"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660115" y="13909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812515" y="15433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5224349" y="-725906"/>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rot="-235009">
            <a:off x="5654437" y="625215"/>
            <a:ext cx="9435449" cy="1579967"/>
          </a:xfrm>
          <a:prstGeom prst="rect">
            <a:avLst/>
          </a:prstGeom>
        </p:spPr>
        <p:txBody>
          <a:bodyPr wrap="square" lIns="0" tIns="0" rIns="0" bIns="0" rtlCol="0" anchor="t">
            <a:spAutoFit/>
          </a:bodyPr>
          <a:lstStyle/>
          <a:p>
            <a:pPr algn="ctr">
              <a:lnSpc>
                <a:spcPts val="12242"/>
              </a:lnSpc>
            </a:pPr>
            <a:r>
              <a:rPr lang="en-US" sz="8744" b="1" dirty="0">
                <a:solidFill>
                  <a:srgbClr val="000000"/>
                </a:solidFill>
                <a:latin typeface="Cakerolli Bold"/>
                <a:ea typeface="Cakerolli Bold"/>
                <a:cs typeface="Cakerolli Bold"/>
                <a:sym typeface="Cakerolli Bold"/>
              </a:rPr>
              <a:t>PENUTUP</a:t>
            </a:r>
          </a:p>
        </p:txBody>
      </p:sp>
      <p:sp>
        <p:nvSpPr>
          <p:cNvPr id="10" name="Freeform 10"/>
          <p:cNvSpPr/>
          <p:nvPr/>
        </p:nvSpPr>
        <p:spPr>
          <a:xfrm>
            <a:off x="15408174"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729388"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357640" y="2842761"/>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11"/>
            <a:stretch>
              <a:fillRect/>
            </a:stretch>
          </a:blipFill>
        </p:spPr>
      </p:sp>
      <p:sp>
        <p:nvSpPr>
          <p:cNvPr id="13" name="Freeform 13"/>
          <p:cNvSpPr/>
          <p:nvPr/>
        </p:nvSpPr>
        <p:spPr>
          <a:xfrm>
            <a:off x="15024905" y="5864152"/>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11"/>
            <a:stretch>
              <a:fillRect/>
            </a:stretch>
          </a:blipFill>
        </p:spPr>
      </p:sp>
      <p:sp>
        <p:nvSpPr>
          <p:cNvPr id="14" name="TextBox 14"/>
          <p:cNvSpPr txBox="1"/>
          <p:nvPr/>
        </p:nvSpPr>
        <p:spPr>
          <a:xfrm>
            <a:off x="3555243" y="4214806"/>
            <a:ext cx="10038139" cy="2799715"/>
          </a:xfrm>
          <a:prstGeom prst="rect">
            <a:avLst/>
          </a:prstGeom>
        </p:spPr>
        <p:txBody>
          <a:bodyPr lIns="0" tIns="0" rIns="0" bIns="0" rtlCol="0" anchor="t">
            <a:spAutoFit/>
          </a:bodyPr>
          <a:lstStyle/>
          <a:p>
            <a:pPr algn="ctr">
              <a:lnSpc>
                <a:spcPts val="2659"/>
              </a:lnSpc>
              <a:spcBef>
                <a:spcPct val="0"/>
              </a:spcBef>
            </a:pPr>
            <a:r>
              <a:rPr lang="en-US" sz="1899" b="1">
                <a:solidFill>
                  <a:srgbClr val="000000"/>
                </a:solidFill>
                <a:latin typeface="Cakerolli Bold"/>
                <a:ea typeface="Cakerolli Bold"/>
                <a:cs typeface="Cakerolli Bold"/>
                <a:sym typeface="Cakerolli Bold"/>
              </a:rPr>
              <a:t>PROYEK INI SELESAI DALAM 3–5 HARI, MEMANFAATKAN EMULATOR TANPA BIAYA TAMBAHAN. DENGAN REFERENSI DARI INTERNET DAN DISKUSI, SAYA BELAJAR SINTAKS ASSEMBLY, PENGGUNAAN REGISTER, DAN PENGELOLAAN DATA. TANTANGAN UTAMA ADALAH MEMAHAMI ASSEMBLY DAN MEMBAGI WAKTU DENGAN TUGAS KULIAH. PROGRAM INI MENSIMULASIKAN SISTEM PEMESANAN KAFE DENGAN MENU, INPUT, PERHITUNGAN BIAYA, DAN VALIDASI. KE DEPAN, FITUR SEPERTI MENU LEBIH BANYAK, DATA PELANGGAN, DAN ANTARMUKA RAMAH PENGGUNA AKAN DITAMBAHKAN. PROYEK INI MEMBERIKAN PENGALAMAN BERHARGA DALAM PEMROGRAMAN TINGKAT RENDAH DAN PENGGUNAAN INTERRUPT DI DOS.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514600" y="-426672"/>
            <a:ext cx="13797812" cy="9894181"/>
          </a:xfrm>
          <a:custGeom>
            <a:avLst/>
            <a:gdLst/>
            <a:ahLst/>
            <a:cxnLst/>
            <a:rect l="l" t="t" r="r" b="b"/>
            <a:pathLst>
              <a:path w="13797812" h="9894181">
                <a:moveTo>
                  <a:pt x="0" y="0"/>
                </a:moveTo>
                <a:lnTo>
                  <a:pt x="13797812" y="0"/>
                </a:lnTo>
                <a:lnTo>
                  <a:pt x="13797812" y="9894181"/>
                </a:lnTo>
                <a:lnTo>
                  <a:pt x="0" y="9894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844828" y="392819"/>
            <a:ext cx="2187754" cy="2057400"/>
          </a:xfrm>
          <a:custGeom>
            <a:avLst/>
            <a:gdLst/>
            <a:ahLst/>
            <a:cxnLst/>
            <a:rect l="l" t="t" r="r" b="b"/>
            <a:pathLst>
              <a:path w="2187754" h="2057400">
                <a:moveTo>
                  <a:pt x="0" y="0"/>
                </a:moveTo>
                <a:lnTo>
                  <a:pt x="2187753" y="0"/>
                </a:lnTo>
                <a:lnTo>
                  <a:pt x="21877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495922" y="5766581"/>
            <a:ext cx="4021095" cy="4335412"/>
          </a:xfrm>
          <a:custGeom>
            <a:avLst/>
            <a:gdLst/>
            <a:ahLst/>
            <a:cxnLst/>
            <a:rect l="l" t="t" r="r" b="b"/>
            <a:pathLst>
              <a:path w="4021095" h="4335412">
                <a:moveTo>
                  <a:pt x="0" y="0"/>
                </a:moveTo>
                <a:lnTo>
                  <a:pt x="4021095" y="0"/>
                </a:lnTo>
                <a:lnTo>
                  <a:pt x="4021095" y="4335412"/>
                </a:lnTo>
                <a:lnTo>
                  <a:pt x="0" y="4335412"/>
                </a:lnTo>
                <a:lnTo>
                  <a:pt x="0" y="0"/>
                </a:lnTo>
                <a:close/>
              </a:path>
            </a:pathLst>
          </a:custGeom>
          <a:blipFill>
            <a:blip r:embed="rId7"/>
            <a:stretch>
              <a:fillRect/>
            </a:stretch>
          </a:blipFill>
        </p:spPr>
      </p:sp>
      <p:sp>
        <p:nvSpPr>
          <p:cNvPr id="6" name="Freeform 6"/>
          <p:cNvSpPr/>
          <p:nvPr/>
        </p:nvSpPr>
        <p:spPr>
          <a:xfrm rot="-3113696">
            <a:off x="-58035" y="516948"/>
            <a:ext cx="2764015" cy="2980070"/>
          </a:xfrm>
          <a:custGeom>
            <a:avLst/>
            <a:gdLst/>
            <a:ahLst/>
            <a:cxnLst/>
            <a:rect l="l" t="t" r="r" b="b"/>
            <a:pathLst>
              <a:path w="2764015" h="2980070">
                <a:moveTo>
                  <a:pt x="0" y="0"/>
                </a:moveTo>
                <a:lnTo>
                  <a:pt x="2764014" y="0"/>
                </a:lnTo>
                <a:lnTo>
                  <a:pt x="2764014" y="2980070"/>
                </a:lnTo>
                <a:lnTo>
                  <a:pt x="0" y="2980070"/>
                </a:lnTo>
                <a:lnTo>
                  <a:pt x="0" y="0"/>
                </a:lnTo>
                <a:close/>
              </a:path>
            </a:pathLst>
          </a:custGeom>
          <a:blipFill>
            <a:blip r:embed="rId7"/>
            <a:stretch>
              <a:fillRect/>
            </a:stretch>
          </a:blipFill>
        </p:spPr>
      </p:sp>
      <p:sp>
        <p:nvSpPr>
          <p:cNvPr id="7" name="TextBox 7"/>
          <p:cNvSpPr txBox="1"/>
          <p:nvPr/>
        </p:nvSpPr>
        <p:spPr>
          <a:xfrm>
            <a:off x="3349296" y="3281476"/>
            <a:ext cx="11589409" cy="1949252"/>
          </a:xfrm>
          <a:prstGeom prst="rect">
            <a:avLst/>
          </a:prstGeom>
        </p:spPr>
        <p:txBody>
          <a:bodyPr lIns="0" tIns="0" rIns="0" bIns="0" rtlCol="0" anchor="t">
            <a:spAutoFit/>
          </a:bodyPr>
          <a:lstStyle/>
          <a:p>
            <a:pPr algn="ctr">
              <a:lnSpc>
                <a:spcPts val="15211"/>
              </a:lnSpc>
            </a:pPr>
            <a:r>
              <a:rPr lang="en-US" sz="10865" b="1" dirty="0">
                <a:solidFill>
                  <a:srgbClr val="000000"/>
                </a:solidFill>
                <a:latin typeface="Cakerolli Bold"/>
                <a:ea typeface="Cakerolli Bold"/>
                <a:cs typeface="Cakerolli Bold"/>
                <a:sym typeface="Cakerolli Bold"/>
              </a:rPr>
              <a:t>Thank You </a:t>
            </a:r>
          </a:p>
        </p:txBody>
      </p:sp>
      <p:sp>
        <p:nvSpPr>
          <p:cNvPr id="8" name="Freeform 8"/>
          <p:cNvSpPr/>
          <p:nvPr/>
        </p:nvSpPr>
        <p:spPr>
          <a:xfrm>
            <a:off x="1975588" y="3833772"/>
            <a:ext cx="1587331" cy="4014324"/>
          </a:xfrm>
          <a:custGeom>
            <a:avLst/>
            <a:gdLst/>
            <a:ahLst/>
            <a:cxnLst/>
            <a:rect l="l" t="t" r="r" b="b"/>
            <a:pathLst>
              <a:path w="1587331" h="4014324">
                <a:moveTo>
                  <a:pt x="0" y="0"/>
                </a:moveTo>
                <a:lnTo>
                  <a:pt x="1587331" y="0"/>
                </a:lnTo>
                <a:lnTo>
                  <a:pt x="1587331" y="4014324"/>
                </a:lnTo>
                <a:lnTo>
                  <a:pt x="0" y="4014324"/>
                </a:lnTo>
                <a:lnTo>
                  <a:pt x="0" y="0"/>
                </a:lnTo>
                <a:close/>
              </a:path>
            </a:pathLst>
          </a:custGeom>
          <a:blipFill>
            <a:blip r:embed="rId8"/>
            <a:stretch>
              <a:fillRect/>
            </a:stretch>
          </a:blipFill>
        </p:spPr>
      </p:sp>
      <p:sp>
        <p:nvSpPr>
          <p:cNvPr id="9" name="Freeform 9"/>
          <p:cNvSpPr/>
          <p:nvPr/>
        </p:nvSpPr>
        <p:spPr>
          <a:xfrm>
            <a:off x="15559777" y="1421519"/>
            <a:ext cx="1587331" cy="4014324"/>
          </a:xfrm>
          <a:custGeom>
            <a:avLst/>
            <a:gdLst/>
            <a:ahLst/>
            <a:cxnLst/>
            <a:rect l="l" t="t" r="r" b="b"/>
            <a:pathLst>
              <a:path w="1587331" h="4014324">
                <a:moveTo>
                  <a:pt x="0" y="0"/>
                </a:moveTo>
                <a:lnTo>
                  <a:pt x="1587330" y="0"/>
                </a:lnTo>
                <a:lnTo>
                  <a:pt x="1587330" y="4014325"/>
                </a:lnTo>
                <a:lnTo>
                  <a:pt x="0" y="4014325"/>
                </a:lnTo>
                <a:lnTo>
                  <a:pt x="0" y="0"/>
                </a:lnTo>
                <a:close/>
              </a:path>
            </a:pathLst>
          </a:custGeom>
          <a:blipFill>
            <a:blip r:embed="rId8"/>
            <a:stretch>
              <a:fillRect/>
            </a:stretch>
          </a:blipFill>
        </p:spPr>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V="1">
            <a:off x="1193460" y="886926"/>
            <a:ext cx="13547320" cy="10425791"/>
          </a:xfrm>
          <a:custGeom>
            <a:avLst/>
            <a:gdLst/>
            <a:ahLst/>
            <a:cxnLst/>
            <a:rect l="l" t="t" r="r" b="b"/>
            <a:pathLst>
              <a:path w="13547320" h="10425791">
                <a:moveTo>
                  <a:pt x="0" y="10425792"/>
                </a:moveTo>
                <a:lnTo>
                  <a:pt x="13547320" y="10425792"/>
                </a:lnTo>
                <a:lnTo>
                  <a:pt x="13547320" y="0"/>
                </a:lnTo>
                <a:lnTo>
                  <a:pt x="0" y="0"/>
                </a:lnTo>
                <a:lnTo>
                  <a:pt x="0" y="1042579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452783" y="-995043"/>
            <a:ext cx="11064051" cy="5232374"/>
          </a:xfrm>
          <a:custGeom>
            <a:avLst/>
            <a:gdLst/>
            <a:ahLst/>
            <a:cxnLst/>
            <a:rect l="l" t="t" r="r" b="b"/>
            <a:pathLst>
              <a:path w="11064051" h="5232374">
                <a:moveTo>
                  <a:pt x="0" y="0"/>
                </a:moveTo>
                <a:lnTo>
                  <a:pt x="11064050" y="0"/>
                </a:lnTo>
                <a:lnTo>
                  <a:pt x="11064050"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235009">
            <a:off x="3913213" y="456695"/>
            <a:ext cx="8474124" cy="1564531"/>
          </a:xfrm>
          <a:prstGeom prst="rect">
            <a:avLst/>
          </a:prstGeom>
        </p:spPr>
        <p:txBody>
          <a:bodyPr wrap="square" lIns="0" tIns="0" rIns="0" bIns="0" rtlCol="0" anchor="t">
            <a:spAutoFit/>
          </a:bodyPr>
          <a:lstStyle/>
          <a:p>
            <a:pPr algn="ctr">
              <a:lnSpc>
                <a:spcPts val="12242"/>
              </a:lnSpc>
            </a:pPr>
            <a:r>
              <a:rPr lang="en-US" sz="8744" b="1" dirty="0">
                <a:solidFill>
                  <a:srgbClr val="000000"/>
                </a:solidFill>
                <a:latin typeface="Cakerolli Bold"/>
                <a:ea typeface="Cakerolli Bold"/>
                <a:cs typeface="Cakerolli Bold"/>
                <a:sym typeface="Cakerolli Bold"/>
              </a:rPr>
              <a:t>DAFTAR ISI</a:t>
            </a:r>
          </a:p>
        </p:txBody>
      </p:sp>
      <p:sp>
        <p:nvSpPr>
          <p:cNvPr id="6" name="Freeform 6"/>
          <p:cNvSpPr/>
          <p:nvPr/>
        </p:nvSpPr>
        <p:spPr>
          <a:xfrm flipV="1">
            <a:off x="-4800933" y="-864758"/>
            <a:ext cx="9601867" cy="8229600"/>
          </a:xfrm>
          <a:custGeom>
            <a:avLst/>
            <a:gdLst/>
            <a:ahLst/>
            <a:cxnLst/>
            <a:rect l="l" t="t" r="r" b="b"/>
            <a:pathLst>
              <a:path w="9601867" h="8229600">
                <a:moveTo>
                  <a:pt x="0" y="8229600"/>
                </a:moveTo>
                <a:lnTo>
                  <a:pt x="9601866" y="8229600"/>
                </a:lnTo>
                <a:lnTo>
                  <a:pt x="9601866" y="0"/>
                </a:lnTo>
                <a:lnTo>
                  <a:pt x="0" y="0"/>
                </a:lnTo>
                <a:lnTo>
                  <a:pt x="0" y="8229600"/>
                </a:lnTo>
                <a:close/>
              </a:path>
            </a:pathLst>
          </a:custGeom>
          <a:blipFill>
            <a:blip r:embed="rId7"/>
            <a:stretch>
              <a:fillRect/>
            </a:stretch>
          </a:blipFill>
        </p:spPr>
      </p:sp>
      <p:sp>
        <p:nvSpPr>
          <p:cNvPr id="7" name="Freeform 7"/>
          <p:cNvSpPr/>
          <p:nvPr/>
        </p:nvSpPr>
        <p:spPr>
          <a:xfrm flipH="1">
            <a:off x="9662307" y="5782380"/>
            <a:ext cx="9601867" cy="8229600"/>
          </a:xfrm>
          <a:custGeom>
            <a:avLst/>
            <a:gdLst/>
            <a:ahLst/>
            <a:cxnLst/>
            <a:rect l="l" t="t" r="r" b="b"/>
            <a:pathLst>
              <a:path w="9601867" h="8229600">
                <a:moveTo>
                  <a:pt x="9601867" y="0"/>
                </a:moveTo>
                <a:lnTo>
                  <a:pt x="0" y="0"/>
                </a:lnTo>
                <a:lnTo>
                  <a:pt x="0" y="8229600"/>
                </a:lnTo>
                <a:lnTo>
                  <a:pt x="9601867" y="8229600"/>
                </a:lnTo>
                <a:lnTo>
                  <a:pt x="9601867" y="0"/>
                </a:lnTo>
                <a:close/>
              </a:path>
            </a:pathLst>
          </a:custGeom>
          <a:blipFill>
            <a:blip r:embed="rId7"/>
            <a:stretch>
              <a:fillRect/>
            </a:stretch>
          </a:blipFill>
        </p:spPr>
      </p:sp>
      <p:sp>
        <p:nvSpPr>
          <p:cNvPr id="8" name="TextBox 8"/>
          <p:cNvSpPr txBox="1"/>
          <p:nvPr/>
        </p:nvSpPr>
        <p:spPr>
          <a:xfrm>
            <a:off x="3865267" y="3853873"/>
            <a:ext cx="9404514" cy="3385542"/>
          </a:xfrm>
          <a:prstGeom prst="rect">
            <a:avLst/>
          </a:prstGeom>
        </p:spPr>
        <p:txBody>
          <a:bodyPr wrap="square" lIns="0" tIns="0" rIns="0" bIns="0" rtlCol="0" anchor="t">
            <a:spAutoFit/>
          </a:bodyPr>
          <a:lstStyle/>
          <a:p>
            <a:pPr algn="l">
              <a:lnSpc>
                <a:spcPts val="4402"/>
              </a:lnSpc>
              <a:spcBef>
                <a:spcPct val="0"/>
              </a:spcBef>
            </a:pPr>
            <a:r>
              <a:rPr lang="en-US" sz="4000" b="1" dirty="0">
                <a:solidFill>
                  <a:srgbClr val="000000"/>
                </a:solidFill>
                <a:latin typeface="Cakerolli Bold"/>
                <a:ea typeface="Cakerolli Bold"/>
                <a:cs typeface="Cakerolli Bold"/>
                <a:sym typeface="Cakerolli Bold"/>
              </a:rPr>
              <a:t>•DESKRIPSI APLIKASI</a:t>
            </a:r>
          </a:p>
          <a:p>
            <a:pPr algn="l">
              <a:lnSpc>
                <a:spcPts val="4402"/>
              </a:lnSpc>
              <a:spcBef>
                <a:spcPct val="0"/>
              </a:spcBef>
            </a:pPr>
            <a:r>
              <a:rPr lang="en-US" sz="4000" b="1" dirty="0">
                <a:solidFill>
                  <a:srgbClr val="000000"/>
                </a:solidFill>
                <a:latin typeface="Cakerolli Bold"/>
                <a:ea typeface="Cakerolli Bold"/>
                <a:cs typeface="Cakerolli Bold"/>
                <a:sym typeface="Cakerolli Bold"/>
              </a:rPr>
              <a:t>•FITUR YANG TERDAPAT PADA APLIKASI</a:t>
            </a:r>
          </a:p>
          <a:p>
            <a:pPr algn="l">
              <a:lnSpc>
                <a:spcPts val="4402"/>
              </a:lnSpc>
              <a:spcBef>
                <a:spcPct val="0"/>
              </a:spcBef>
            </a:pPr>
            <a:r>
              <a:rPr lang="en-US" sz="4000" b="1" dirty="0">
                <a:solidFill>
                  <a:srgbClr val="000000"/>
                </a:solidFill>
                <a:latin typeface="Cakerolli Bold"/>
                <a:ea typeface="Cakerolli Bold"/>
                <a:cs typeface="Cakerolli Bold"/>
                <a:sym typeface="Cakerolli Bold"/>
              </a:rPr>
              <a:t>•SKETSARANCANGANAPLIKASI</a:t>
            </a:r>
          </a:p>
          <a:p>
            <a:pPr algn="l">
              <a:lnSpc>
                <a:spcPts val="4402"/>
              </a:lnSpc>
              <a:spcBef>
                <a:spcPct val="0"/>
              </a:spcBef>
            </a:pPr>
            <a:r>
              <a:rPr lang="en-US" sz="4000" b="1" dirty="0">
                <a:solidFill>
                  <a:srgbClr val="000000"/>
                </a:solidFill>
                <a:latin typeface="Cakerolli Bold"/>
                <a:ea typeface="Cakerolli Bold"/>
                <a:cs typeface="Cakerolli Bold"/>
                <a:sym typeface="Cakerolli Bold"/>
              </a:rPr>
              <a:t>•TAMPILAN CODING DI IDE/EDITOR</a:t>
            </a:r>
          </a:p>
          <a:p>
            <a:pPr algn="l">
              <a:lnSpc>
                <a:spcPts val="4402"/>
              </a:lnSpc>
              <a:spcBef>
                <a:spcPct val="0"/>
              </a:spcBef>
            </a:pPr>
            <a:r>
              <a:rPr lang="en-US" sz="4000" b="1" dirty="0">
                <a:solidFill>
                  <a:srgbClr val="000000"/>
                </a:solidFill>
                <a:latin typeface="Cakerolli Bold"/>
                <a:ea typeface="Cakerolli Bold"/>
                <a:cs typeface="Cakerolli Bold"/>
                <a:sym typeface="Cakerolli Bold"/>
              </a:rPr>
              <a:t>•TAMPILAN OUTPUT PROGRAM</a:t>
            </a:r>
          </a:p>
          <a:p>
            <a:pPr algn="l">
              <a:lnSpc>
                <a:spcPts val="4402"/>
              </a:lnSpc>
              <a:spcBef>
                <a:spcPct val="0"/>
              </a:spcBef>
            </a:pPr>
            <a:r>
              <a:rPr lang="en-US" sz="4000" b="1" dirty="0">
                <a:solidFill>
                  <a:srgbClr val="000000"/>
                </a:solidFill>
                <a:latin typeface="Cakerolli Bold"/>
                <a:ea typeface="Cakerolli Bold"/>
                <a:cs typeface="Cakerolli Bold"/>
                <a:sym typeface="Cakerolli Bold"/>
              </a:rPr>
              <a:t>•TAMPILAN UNGGAHAN PROJEK DI GITHUB</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V="1">
            <a:off x="1229848" y="856252"/>
            <a:ext cx="13547320" cy="10425791"/>
          </a:xfrm>
          <a:custGeom>
            <a:avLst/>
            <a:gdLst/>
            <a:ahLst/>
            <a:cxnLst/>
            <a:rect l="l" t="t" r="r" b="b"/>
            <a:pathLst>
              <a:path w="13547320" h="10425791">
                <a:moveTo>
                  <a:pt x="0" y="10425792"/>
                </a:moveTo>
                <a:lnTo>
                  <a:pt x="13547320" y="10425792"/>
                </a:lnTo>
                <a:lnTo>
                  <a:pt x="13547320" y="0"/>
                </a:lnTo>
                <a:lnTo>
                  <a:pt x="0" y="0"/>
                </a:lnTo>
                <a:lnTo>
                  <a:pt x="0" y="1042579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389006" y="-780533"/>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389006" y="4102900"/>
            <a:ext cx="10335892" cy="3339910"/>
          </a:xfrm>
          <a:prstGeom prst="rect">
            <a:avLst/>
          </a:prstGeom>
        </p:spPr>
        <p:txBody>
          <a:bodyPr lIns="0" tIns="0" rIns="0" bIns="0" rtlCol="0" anchor="t">
            <a:spAutoFit/>
          </a:bodyPr>
          <a:lstStyle/>
          <a:p>
            <a:pPr algn="l">
              <a:lnSpc>
                <a:spcPts val="3335"/>
              </a:lnSpc>
            </a:pPr>
            <a:r>
              <a:rPr lang="en-US" sz="2382" b="1">
                <a:solidFill>
                  <a:srgbClr val="000000"/>
                </a:solidFill>
                <a:latin typeface="Open Sans Bold"/>
                <a:ea typeface="Open Sans Bold"/>
                <a:cs typeface="Open Sans Bold"/>
                <a:sym typeface="Open Sans Bold"/>
              </a:rPr>
              <a:t>Program ini adalah aplikasi sederhana untuk memesan minuman, dimulai dengan menampilkan pesan selamat datang dan daftar menu. Pengguna memasukkan nomor menu dan jumlah pesanan dalam sebuah loop, dengan validasi input untuk memastikan data benar. Pesanan disimpan dalam array, dan setelah selesai, program menampilkan ringkasan pesanan yang mencakup nomor menu, kuantitas, harga satuan, subtotal tiap item, serta total pembayaran akhir, diakhiri dengan pesan terima kasih</a:t>
            </a:r>
          </a:p>
        </p:txBody>
      </p:sp>
      <p:sp>
        <p:nvSpPr>
          <p:cNvPr id="6" name="Freeform 6"/>
          <p:cNvSpPr/>
          <p:nvPr/>
        </p:nvSpPr>
        <p:spPr>
          <a:xfrm>
            <a:off x="-577537" y="5568084"/>
            <a:ext cx="6666749" cy="5713959"/>
          </a:xfrm>
          <a:custGeom>
            <a:avLst/>
            <a:gdLst/>
            <a:ahLst/>
            <a:cxnLst/>
            <a:rect l="l" t="t" r="r" b="b"/>
            <a:pathLst>
              <a:path w="6666749" h="5713959">
                <a:moveTo>
                  <a:pt x="0" y="0"/>
                </a:moveTo>
                <a:lnTo>
                  <a:pt x="6666749" y="0"/>
                </a:lnTo>
                <a:lnTo>
                  <a:pt x="6666749" y="5713960"/>
                </a:lnTo>
                <a:lnTo>
                  <a:pt x="0" y="5713960"/>
                </a:lnTo>
                <a:lnTo>
                  <a:pt x="0" y="0"/>
                </a:lnTo>
                <a:close/>
              </a:path>
            </a:pathLst>
          </a:custGeom>
          <a:blipFill>
            <a:blip r:embed="rId7"/>
            <a:stretch>
              <a:fillRect/>
            </a:stretch>
          </a:blipFill>
        </p:spPr>
      </p:sp>
      <p:sp>
        <p:nvSpPr>
          <p:cNvPr id="7" name="Freeform 7"/>
          <p:cNvSpPr/>
          <p:nvPr/>
        </p:nvSpPr>
        <p:spPr>
          <a:xfrm flipH="1" flipV="1">
            <a:off x="12780181" y="-2916396"/>
            <a:ext cx="11015639" cy="8229600"/>
          </a:xfrm>
          <a:custGeom>
            <a:avLst/>
            <a:gdLst/>
            <a:ahLst/>
            <a:cxnLst/>
            <a:rect l="l" t="t" r="r" b="b"/>
            <a:pathLst>
              <a:path w="11015639" h="8229600">
                <a:moveTo>
                  <a:pt x="11015638" y="8229600"/>
                </a:moveTo>
                <a:lnTo>
                  <a:pt x="0" y="8229600"/>
                </a:lnTo>
                <a:lnTo>
                  <a:pt x="0" y="0"/>
                </a:lnTo>
                <a:lnTo>
                  <a:pt x="11015638" y="0"/>
                </a:lnTo>
                <a:lnTo>
                  <a:pt x="11015638" y="8229600"/>
                </a:lnTo>
                <a:close/>
              </a:path>
            </a:pathLst>
          </a:custGeom>
          <a:blipFill>
            <a:blip r:embed="rId8"/>
            <a:stretch>
              <a:fillRect/>
            </a:stretch>
          </a:blipFill>
        </p:spPr>
      </p:sp>
      <p:sp>
        <p:nvSpPr>
          <p:cNvPr id="8" name="Freeform 8"/>
          <p:cNvSpPr/>
          <p:nvPr/>
        </p:nvSpPr>
        <p:spPr>
          <a:xfrm>
            <a:off x="15417641" y="4655114"/>
            <a:ext cx="1694164" cy="4284504"/>
          </a:xfrm>
          <a:custGeom>
            <a:avLst/>
            <a:gdLst/>
            <a:ahLst/>
            <a:cxnLst/>
            <a:rect l="l" t="t" r="r" b="b"/>
            <a:pathLst>
              <a:path w="1694164" h="4284504">
                <a:moveTo>
                  <a:pt x="0" y="0"/>
                </a:moveTo>
                <a:lnTo>
                  <a:pt x="1694165" y="0"/>
                </a:lnTo>
                <a:lnTo>
                  <a:pt x="1694165" y="4284505"/>
                </a:lnTo>
                <a:lnTo>
                  <a:pt x="0" y="4284505"/>
                </a:lnTo>
                <a:lnTo>
                  <a:pt x="0" y="0"/>
                </a:lnTo>
                <a:close/>
              </a:path>
            </a:pathLst>
          </a:custGeom>
          <a:blipFill>
            <a:blip r:embed="rId9"/>
            <a:stretch>
              <a:fillRect/>
            </a:stretch>
          </a:blipFill>
        </p:spPr>
      </p:sp>
      <p:sp>
        <p:nvSpPr>
          <p:cNvPr id="9" name="TextBox 9"/>
          <p:cNvSpPr txBox="1"/>
          <p:nvPr/>
        </p:nvSpPr>
        <p:spPr>
          <a:xfrm rot="-235009">
            <a:off x="4243772" y="736892"/>
            <a:ext cx="8910856" cy="1192634"/>
          </a:xfrm>
          <a:prstGeom prst="rect">
            <a:avLst/>
          </a:prstGeom>
        </p:spPr>
        <p:txBody>
          <a:bodyPr wrap="square" lIns="0" tIns="0" rIns="0" bIns="0" rtlCol="0" anchor="t">
            <a:spAutoFit/>
          </a:bodyPr>
          <a:lstStyle/>
          <a:p>
            <a:pPr algn="ctr">
              <a:lnSpc>
                <a:spcPts val="9302"/>
              </a:lnSpc>
            </a:pPr>
            <a:r>
              <a:rPr lang="en-US" sz="6644" b="1" dirty="0">
                <a:solidFill>
                  <a:srgbClr val="000000"/>
                </a:solidFill>
                <a:latin typeface="Cakerolli Bold"/>
                <a:ea typeface="Cakerolli Bold"/>
                <a:cs typeface="Cakerolli Bold"/>
                <a:sym typeface="Cakerolli Bold"/>
              </a:rPr>
              <a:t>DESKRIPSI APLIKASI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4569561" y="590587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5171" y="590587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000780" y="5905870"/>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16390" y="590587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568001" y="5905870"/>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766815">
            <a:off x="3548904" y="-352019"/>
            <a:ext cx="12322094" cy="10458377"/>
          </a:xfrm>
          <a:custGeom>
            <a:avLst/>
            <a:gdLst/>
            <a:ahLst/>
            <a:cxnLst/>
            <a:rect l="l" t="t" r="r" b="b"/>
            <a:pathLst>
              <a:path w="12322094" h="10458377">
                <a:moveTo>
                  <a:pt x="0" y="0"/>
                </a:moveTo>
                <a:lnTo>
                  <a:pt x="12322094" y="0"/>
                </a:lnTo>
                <a:lnTo>
                  <a:pt x="12322094" y="10458378"/>
                </a:lnTo>
                <a:lnTo>
                  <a:pt x="0" y="10458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5647705" y="-930197"/>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rot="-235009">
            <a:off x="6246558" y="680762"/>
            <a:ext cx="9531519" cy="820738"/>
          </a:xfrm>
          <a:prstGeom prst="rect">
            <a:avLst/>
          </a:prstGeom>
        </p:spPr>
        <p:txBody>
          <a:bodyPr wrap="square" lIns="0" tIns="0" rIns="0" bIns="0" rtlCol="0" anchor="t">
            <a:spAutoFit/>
          </a:bodyPr>
          <a:lstStyle/>
          <a:p>
            <a:pPr algn="ctr">
              <a:lnSpc>
                <a:spcPts val="6362"/>
              </a:lnSpc>
            </a:pPr>
            <a:r>
              <a:rPr lang="en-US" sz="4544" b="1" dirty="0">
                <a:solidFill>
                  <a:srgbClr val="000000"/>
                </a:solidFill>
                <a:latin typeface="Cakerolli Bold"/>
                <a:ea typeface="Cakerolli Bold"/>
                <a:cs typeface="Cakerolli Bold"/>
                <a:sym typeface="Cakerolli Bold"/>
              </a:rPr>
              <a:t>DAFTAR SELURUH SPESIFIKASI </a:t>
            </a:r>
          </a:p>
        </p:txBody>
      </p:sp>
      <p:sp>
        <p:nvSpPr>
          <p:cNvPr id="11" name="TextBox 11"/>
          <p:cNvSpPr txBox="1"/>
          <p:nvPr/>
        </p:nvSpPr>
        <p:spPr>
          <a:xfrm rot="-137390">
            <a:off x="4780596" y="3168317"/>
            <a:ext cx="9096888" cy="5221497"/>
          </a:xfrm>
          <a:prstGeom prst="rect">
            <a:avLst/>
          </a:prstGeom>
        </p:spPr>
        <p:txBody>
          <a:bodyPr lIns="0" tIns="0" rIns="0" bIns="0" rtlCol="0" anchor="t">
            <a:spAutoFit/>
          </a:bodyPr>
          <a:lstStyle/>
          <a:p>
            <a:pPr algn="just">
              <a:lnSpc>
                <a:spcPts val="2801"/>
              </a:lnSpc>
            </a:pPr>
            <a:r>
              <a:rPr lang="en-US" sz="2001" b="1">
                <a:solidFill>
                  <a:srgbClr val="000000"/>
                </a:solidFill>
                <a:latin typeface="Open Sans Bold"/>
                <a:ea typeface="Open Sans Bold"/>
                <a:cs typeface="Open Sans Bold"/>
                <a:sym typeface="Open Sans Bold"/>
              </a:rPr>
              <a:t>1. Laman Selamat Datang</a:t>
            </a:r>
          </a:p>
          <a:p>
            <a:pPr algn="just">
              <a:lnSpc>
                <a:spcPts val="2801"/>
              </a:lnSpc>
            </a:pPr>
            <a:r>
              <a:rPr lang="en-US" sz="2001" b="1">
                <a:solidFill>
                  <a:srgbClr val="000000"/>
                </a:solidFill>
                <a:latin typeface="Open Sans Bold"/>
                <a:ea typeface="Open Sans Bold"/>
                <a:cs typeface="Open Sans Bold"/>
                <a:sym typeface="Open Sans Bold"/>
              </a:rPr>
              <a:t>Menampilkan pesan sambutan kepada pengguna.</a:t>
            </a:r>
          </a:p>
          <a:p>
            <a:pPr algn="just">
              <a:lnSpc>
                <a:spcPts val="2801"/>
              </a:lnSpc>
            </a:pPr>
            <a:endParaRPr lang="en-US" sz="2001" b="1">
              <a:solidFill>
                <a:srgbClr val="000000"/>
              </a:solidFill>
              <a:latin typeface="Open Sans Bold"/>
              <a:ea typeface="Open Sans Bold"/>
              <a:cs typeface="Open Sans Bold"/>
              <a:sym typeface="Open Sans Bold"/>
            </a:endParaRPr>
          </a:p>
          <a:p>
            <a:pPr algn="just">
              <a:lnSpc>
                <a:spcPts val="2801"/>
              </a:lnSpc>
            </a:pPr>
            <a:r>
              <a:rPr lang="en-US" sz="2001" b="1">
                <a:solidFill>
                  <a:srgbClr val="000000"/>
                </a:solidFill>
                <a:latin typeface="Open Sans Bold"/>
                <a:ea typeface="Open Sans Bold"/>
                <a:cs typeface="Open Sans Bold"/>
                <a:sym typeface="Open Sans Bold"/>
              </a:rPr>
              <a:t>2. Daftar Menu Minuman</a:t>
            </a:r>
          </a:p>
          <a:p>
            <a:pPr algn="just">
              <a:lnSpc>
                <a:spcPts val="2801"/>
              </a:lnSpc>
            </a:pPr>
            <a:r>
              <a:rPr lang="en-US" sz="2001" b="1">
                <a:solidFill>
                  <a:srgbClr val="000000"/>
                </a:solidFill>
                <a:latin typeface="Open Sans Bold"/>
                <a:ea typeface="Open Sans Bold"/>
                <a:cs typeface="Open Sans Bold"/>
                <a:sym typeface="Open Sans Bold"/>
              </a:rPr>
              <a:t>Menampilkan pilihan minuman beserta harga masing-masing.</a:t>
            </a:r>
          </a:p>
          <a:p>
            <a:pPr algn="just">
              <a:lnSpc>
                <a:spcPts val="2801"/>
              </a:lnSpc>
            </a:pPr>
            <a:endParaRPr lang="en-US" sz="2001" b="1">
              <a:solidFill>
                <a:srgbClr val="000000"/>
              </a:solidFill>
              <a:latin typeface="Open Sans Bold"/>
              <a:ea typeface="Open Sans Bold"/>
              <a:cs typeface="Open Sans Bold"/>
              <a:sym typeface="Open Sans Bold"/>
            </a:endParaRPr>
          </a:p>
          <a:p>
            <a:pPr algn="just">
              <a:lnSpc>
                <a:spcPts val="2801"/>
              </a:lnSpc>
            </a:pPr>
            <a:r>
              <a:rPr lang="en-US" sz="2001" b="1">
                <a:solidFill>
                  <a:srgbClr val="000000"/>
                </a:solidFill>
                <a:latin typeface="Open Sans Bold"/>
                <a:ea typeface="Open Sans Bold"/>
                <a:cs typeface="Open Sans Bold"/>
                <a:sym typeface="Open Sans Bold"/>
              </a:rPr>
              <a:t>3. Tempat Penginput Nomor Menu</a:t>
            </a:r>
          </a:p>
          <a:p>
            <a:pPr algn="just">
              <a:lnSpc>
                <a:spcPts val="2801"/>
              </a:lnSpc>
            </a:pPr>
            <a:r>
              <a:rPr lang="en-US" sz="2001" b="1">
                <a:solidFill>
                  <a:srgbClr val="000000"/>
                </a:solidFill>
                <a:latin typeface="Open Sans Bold"/>
                <a:ea typeface="Open Sans Bold"/>
                <a:cs typeface="Open Sans Bold"/>
                <a:sym typeface="Open Sans Bold"/>
              </a:rPr>
              <a:t>Memungkinkan pengguna untuk memasukkan nomor menu yang ingin dipesan.</a:t>
            </a:r>
          </a:p>
          <a:p>
            <a:pPr algn="just">
              <a:lnSpc>
                <a:spcPts val="2801"/>
              </a:lnSpc>
            </a:pPr>
            <a:endParaRPr lang="en-US" sz="2001" b="1">
              <a:solidFill>
                <a:srgbClr val="000000"/>
              </a:solidFill>
              <a:latin typeface="Open Sans Bold"/>
              <a:ea typeface="Open Sans Bold"/>
              <a:cs typeface="Open Sans Bold"/>
              <a:sym typeface="Open Sans Bold"/>
            </a:endParaRPr>
          </a:p>
          <a:p>
            <a:pPr algn="just">
              <a:lnSpc>
                <a:spcPts val="2801"/>
              </a:lnSpc>
            </a:pPr>
            <a:r>
              <a:rPr lang="en-US" sz="2001" b="1">
                <a:solidFill>
                  <a:srgbClr val="000000"/>
                </a:solidFill>
                <a:latin typeface="Open Sans Bold"/>
                <a:ea typeface="Open Sans Bold"/>
                <a:cs typeface="Open Sans Bold"/>
                <a:sym typeface="Open Sans Bold"/>
              </a:rPr>
              <a:t>4. Tempat Penginput Jumlah Pesanan</a:t>
            </a:r>
          </a:p>
          <a:p>
            <a:pPr algn="just">
              <a:lnSpc>
                <a:spcPts val="2801"/>
              </a:lnSpc>
            </a:pPr>
            <a:r>
              <a:rPr lang="en-US" sz="2001" b="1">
                <a:solidFill>
                  <a:srgbClr val="000000"/>
                </a:solidFill>
                <a:latin typeface="Open Sans Bold"/>
                <a:ea typeface="Open Sans Bold"/>
                <a:cs typeface="Open Sans Bold"/>
                <a:sym typeface="Open Sans Bold"/>
              </a:rPr>
              <a:t>Memungkinkan pengguna untuk memasukkan jumlah minuman yang dipesan.</a:t>
            </a:r>
          </a:p>
          <a:p>
            <a:pPr algn="just">
              <a:lnSpc>
                <a:spcPts val="2801"/>
              </a:lnSpc>
            </a:pPr>
            <a:endParaRPr lang="en-US" sz="2001" b="1">
              <a:solidFill>
                <a:srgbClr val="000000"/>
              </a:solidFill>
              <a:latin typeface="Open Sans Bold"/>
              <a:ea typeface="Open Sans Bold"/>
              <a:cs typeface="Open Sans Bold"/>
              <a:sym typeface="Open Sans Bold"/>
            </a:endParaRPr>
          </a:p>
          <a:p>
            <a:pPr algn="just">
              <a:lnSpc>
                <a:spcPts val="2801"/>
              </a:lnSpc>
            </a:pPr>
            <a:endParaRPr lang="en-US" sz="2001" b="1">
              <a:solidFill>
                <a:srgbClr val="000000"/>
              </a:solidFill>
              <a:latin typeface="Open Sans Bold"/>
              <a:ea typeface="Open Sans Bold"/>
              <a:cs typeface="Open Sans Bold"/>
              <a:sym typeface="Open San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4569561" y="590587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5171" y="590587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000780" y="5905870"/>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16390" y="590587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568001" y="5905870"/>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766815">
            <a:off x="3548904" y="-352019"/>
            <a:ext cx="12322094" cy="10458377"/>
          </a:xfrm>
          <a:custGeom>
            <a:avLst/>
            <a:gdLst/>
            <a:ahLst/>
            <a:cxnLst/>
            <a:rect l="l" t="t" r="r" b="b"/>
            <a:pathLst>
              <a:path w="12322094" h="10458377">
                <a:moveTo>
                  <a:pt x="0" y="0"/>
                </a:moveTo>
                <a:lnTo>
                  <a:pt x="12322094" y="0"/>
                </a:lnTo>
                <a:lnTo>
                  <a:pt x="12322094" y="10458378"/>
                </a:lnTo>
                <a:lnTo>
                  <a:pt x="0" y="10458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5647705" y="-930197"/>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rot="-235009">
            <a:off x="6248935" y="718862"/>
            <a:ext cx="9333396" cy="820738"/>
          </a:xfrm>
          <a:prstGeom prst="rect">
            <a:avLst/>
          </a:prstGeom>
        </p:spPr>
        <p:txBody>
          <a:bodyPr wrap="square" lIns="0" tIns="0" rIns="0" bIns="0" rtlCol="0" anchor="t">
            <a:spAutoFit/>
          </a:bodyPr>
          <a:lstStyle/>
          <a:p>
            <a:pPr algn="ctr">
              <a:lnSpc>
                <a:spcPts val="6362"/>
              </a:lnSpc>
            </a:pPr>
            <a:r>
              <a:rPr lang="en-US" sz="4544" b="1" dirty="0">
                <a:solidFill>
                  <a:srgbClr val="000000"/>
                </a:solidFill>
                <a:latin typeface="Cakerolli Bold"/>
                <a:ea typeface="Cakerolli Bold"/>
                <a:cs typeface="Cakerolli Bold"/>
                <a:sym typeface="Cakerolli Bold"/>
              </a:rPr>
              <a:t>DAFTAR SELURUH SPESIFIKASI </a:t>
            </a:r>
          </a:p>
        </p:txBody>
      </p:sp>
      <p:sp>
        <p:nvSpPr>
          <p:cNvPr id="11" name="TextBox 11"/>
          <p:cNvSpPr txBox="1"/>
          <p:nvPr/>
        </p:nvSpPr>
        <p:spPr>
          <a:xfrm rot="-137390">
            <a:off x="4571846" y="3235172"/>
            <a:ext cx="9142405" cy="4547272"/>
          </a:xfrm>
          <a:prstGeom prst="rect">
            <a:avLst/>
          </a:prstGeom>
        </p:spPr>
        <p:txBody>
          <a:bodyPr lIns="0" tIns="0" rIns="0" bIns="0" rtlCol="0" anchor="t">
            <a:spAutoFit/>
          </a:bodyPr>
          <a:lstStyle/>
          <a:p>
            <a:pPr algn="just">
              <a:lnSpc>
                <a:spcPts val="2815"/>
              </a:lnSpc>
            </a:pPr>
            <a:r>
              <a:rPr lang="en-US" sz="2011" b="1">
                <a:solidFill>
                  <a:srgbClr val="000000"/>
                </a:solidFill>
                <a:latin typeface="Open Sans Bold"/>
                <a:ea typeface="Open Sans Bold"/>
                <a:cs typeface="Open Sans Bold"/>
                <a:sym typeface="Open Sans Bold"/>
              </a:rPr>
              <a:t>5. Validasi Input</a:t>
            </a:r>
          </a:p>
          <a:p>
            <a:pPr algn="just">
              <a:lnSpc>
                <a:spcPts val="2815"/>
              </a:lnSpc>
            </a:pPr>
            <a:r>
              <a:rPr lang="en-US" sz="2011" b="1">
                <a:solidFill>
                  <a:srgbClr val="000000"/>
                </a:solidFill>
                <a:latin typeface="Open Sans Bold"/>
                <a:ea typeface="Open Sans Bold"/>
                <a:cs typeface="Open Sans Bold"/>
                <a:sym typeface="Open Sans Bold"/>
              </a:rPr>
              <a:t>Memeriksa validitas nomor menu dan jumlah pesanan yang dimasukkan oleh pengguna.</a:t>
            </a:r>
          </a:p>
          <a:p>
            <a:pPr algn="just">
              <a:lnSpc>
                <a:spcPts val="2815"/>
              </a:lnSpc>
            </a:pPr>
            <a:endParaRPr lang="en-US" sz="2011" b="1">
              <a:solidFill>
                <a:srgbClr val="000000"/>
              </a:solidFill>
              <a:latin typeface="Open Sans Bold"/>
              <a:ea typeface="Open Sans Bold"/>
              <a:cs typeface="Open Sans Bold"/>
              <a:sym typeface="Open Sans Bold"/>
            </a:endParaRPr>
          </a:p>
          <a:p>
            <a:pPr algn="just">
              <a:lnSpc>
                <a:spcPts val="2815"/>
              </a:lnSpc>
            </a:pPr>
            <a:r>
              <a:rPr lang="en-US" sz="2011" b="1">
                <a:solidFill>
                  <a:srgbClr val="000000"/>
                </a:solidFill>
                <a:latin typeface="Open Sans Bold"/>
                <a:ea typeface="Open Sans Bold"/>
                <a:cs typeface="Open Sans Bold"/>
                <a:sym typeface="Open Sans Bold"/>
              </a:rPr>
              <a:t>6. Ringkasan Pesanan</a:t>
            </a:r>
          </a:p>
          <a:p>
            <a:pPr algn="just">
              <a:lnSpc>
                <a:spcPts val="2815"/>
              </a:lnSpc>
            </a:pPr>
            <a:r>
              <a:rPr lang="en-US" sz="2011" b="1">
                <a:solidFill>
                  <a:srgbClr val="000000"/>
                </a:solidFill>
                <a:latin typeface="Open Sans Bold"/>
                <a:ea typeface="Open Sans Bold"/>
                <a:cs typeface="Open Sans Bold"/>
                <a:sym typeface="Open Sans Bold"/>
              </a:rPr>
              <a:t>Menampilkan ringkasan pesanan yang mencakup nomor menu, kuantitas, harga satuan, subtotal, dan total pembayaran akhir.</a:t>
            </a:r>
          </a:p>
          <a:p>
            <a:pPr algn="just">
              <a:lnSpc>
                <a:spcPts val="2815"/>
              </a:lnSpc>
            </a:pPr>
            <a:endParaRPr lang="en-US" sz="2011" b="1">
              <a:solidFill>
                <a:srgbClr val="000000"/>
              </a:solidFill>
              <a:latin typeface="Open Sans Bold"/>
              <a:ea typeface="Open Sans Bold"/>
              <a:cs typeface="Open Sans Bold"/>
              <a:sym typeface="Open Sans Bold"/>
            </a:endParaRPr>
          </a:p>
          <a:p>
            <a:pPr algn="just">
              <a:lnSpc>
                <a:spcPts val="2815"/>
              </a:lnSpc>
            </a:pPr>
            <a:r>
              <a:rPr lang="en-US" sz="2011" b="1">
                <a:solidFill>
                  <a:srgbClr val="000000"/>
                </a:solidFill>
                <a:latin typeface="Open Sans Bold"/>
                <a:ea typeface="Open Sans Bold"/>
                <a:cs typeface="Open Sans Bold"/>
                <a:sym typeface="Open Sans Bold"/>
              </a:rPr>
              <a:t>7. Pesan Kesalahan</a:t>
            </a:r>
          </a:p>
          <a:p>
            <a:pPr algn="just">
              <a:lnSpc>
                <a:spcPts val="2815"/>
              </a:lnSpc>
            </a:pPr>
            <a:r>
              <a:rPr lang="en-US" sz="2011" b="1">
                <a:solidFill>
                  <a:srgbClr val="000000"/>
                </a:solidFill>
                <a:latin typeface="Open Sans Bold"/>
                <a:ea typeface="Open Sans Bold"/>
                <a:cs typeface="Open Sans Bold"/>
                <a:sym typeface="Open Sans Bold"/>
              </a:rPr>
              <a:t>Menampilkan pesan kesalahan jika input tidak valid.</a:t>
            </a:r>
          </a:p>
          <a:p>
            <a:pPr algn="just">
              <a:lnSpc>
                <a:spcPts val="2815"/>
              </a:lnSpc>
            </a:pPr>
            <a:endParaRPr lang="en-US" sz="2011" b="1">
              <a:solidFill>
                <a:srgbClr val="000000"/>
              </a:solidFill>
              <a:latin typeface="Open Sans Bold"/>
              <a:ea typeface="Open Sans Bold"/>
              <a:cs typeface="Open Sans Bold"/>
              <a:sym typeface="Open Sans Bold"/>
            </a:endParaRPr>
          </a:p>
          <a:p>
            <a:pPr algn="just">
              <a:lnSpc>
                <a:spcPts val="2815"/>
              </a:lnSpc>
            </a:pPr>
            <a:r>
              <a:rPr lang="en-US" sz="2011" b="1">
                <a:solidFill>
                  <a:srgbClr val="000000"/>
                </a:solidFill>
                <a:latin typeface="Open Sans Bold"/>
                <a:ea typeface="Open Sans Bold"/>
                <a:cs typeface="Open Sans Bold"/>
                <a:sym typeface="Open Sans Bold"/>
              </a:rPr>
              <a:t>8. Pesan Terima Kasih</a:t>
            </a:r>
          </a:p>
          <a:p>
            <a:pPr algn="just">
              <a:lnSpc>
                <a:spcPts val="2815"/>
              </a:lnSpc>
            </a:pPr>
            <a:r>
              <a:rPr lang="en-US" sz="2011" b="1">
                <a:solidFill>
                  <a:srgbClr val="000000"/>
                </a:solidFill>
                <a:latin typeface="Open Sans Bold"/>
                <a:ea typeface="Open Sans Bold"/>
                <a:cs typeface="Open Sans Bold"/>
                <a:sym typeface="Open Sans Bold"/>
              </a:rPr>
              <a:t>Menampilkan pesan terima kasih setelah proses pemesanan selesai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V="1">
            <a:off x="1694542" y="2052318"/>
            <a:ext cx="13806235" cy="10625048"/>
          </a:xfrm>
          <a:custGeom>
            <a:avLst/>
            <a:gdLst/>
            <a:ahLst/>
            <a:cxnLst/>
            <a:rect l="l" t="t" r="r" b="b"/>
            <a:pathLst>
              <a:path w="13806235" h="10625048">
                <a:moveTo>
                  <a:pt x="0" y="10625048"/>
                </a:moveTo>
                <a:lnTo>
                  <a:pt x="13806235" y="10625048"/>
                </a:lnTo>
                <a:lnTo>
                  <a:pt x="13806235" y="0"/>
                </a:lnTo>
                <a:lnTo>
                  <a:pt x="0" y="0"/>
                </a:lnTo>
                <a:lnTo>
                  <a:pt x="0" y="1062504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399189" y="-1173189"/>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235009">
            <a:off x="3930866" y="389249"/>
            <a:ext cx="9528395" cy="1179810"/>
          </a:xfrm>
          <a:prstGeom prst="rect">
            <a:avLst/>
          </a:prstGeom>
        </p:spPr>
        <p:txBody>
          <a:bodyPr wrap="square" lIns="0" tIns="0" rIns="0" bIns="0" rtlCol="0" anchor="t">
            <a:spAutoFit/>
          </a:bodyPr>
          <a:lstStyle/>
          <a:p>
            <a:pPr algn="ctr">
              <a:lnSpc>
                <a:spcPts val="9162"/>
              </a:lnSpc>
            </a:pPr>
            <a:r>
              <a:rPr lang="en-US" sz="6544" b="1" dirty="0">
                <a:solidFill>
                  <a:srgbClr val="000000"/>
                </a:solidFill>
                <a:latin typeface="Cakerolli Bold"/>
                <a:ea typeface="Cakerolli Bold"/>
                <a:cs typeface="Cakerolli Bold"/>
                <a:sym typeface="Cakerolli Bold"/>
              </a:rPr>
              <a:t>SKETSA FLOWCHART</a:t>
            </a:r>
          </a:p>
        </p:txBody>
      </p:sp>
      <p:sp>
        <p:nvSpPr>
          <p:cNvPr id="6" name="Freeform 6"/>
          <p:cNvSpPr/>
          <p:nvPr/>
        </p:nvSpPr>
        <p:spPr>
          <a:xfrm flipV="1">
            <a:off x="-4800933" y="-864758"/>
            <a:ext cx="9601867" cy="8229600"/>
          </a:xfrm>
          <a:custGeom>
            <a:avLst/>
            <a:gdLst/>
            <a:ahLst/>
            <a:cxnLst/>
            <a:rect l="l" t="t" r="r" b="b"/>
            <a:pathLst>
              <a:path w="9601867" h="8229600">
                <a:moveTo>
                  <a:pt x="0" y="8229600"/>
                </a:moveTo>
                <a:lnTo>
                  <a:pt x="9601866" y="8229600"/>
                </a:lnTo>
                <a:lnTo>
                  <a:pt x="9601866" y="0"/>
                </a:lnTo>
                <a:lnTo>
                  <a:pt x="0" y="0"/>
                </a:lnTo>
                <a:lnTo>
                  <a:pt x="0" y="8229600"/>
                </a:lnTo>
                <a:close/>
              </a:path>
            </a:pathLst>
          </a:custGeom>
          <a:blipFill>
            <a:blip r:embed="rId7"/>
            <a:stretch>
              <a:fillRect/>
            </a:stretch>
          </a:blipFill>
        </p:spPr>
      </p:sp>
      <p:sp>
        <p:nvSpPr>
          <p:cNvPr id="7" name="Freeform 7"/>
          <p:cNvSpPr/>
          <p:nvPr/>
        </p:nvSpPr>
        <p:spPr>
          <a:xfrm flipH="1">
            <a:off x="9662307" y="5782380"/>
            <a:ext cx="9601867" cy="8229600"/>
          </a:xfrm>
          <a:custGeom>
            <a:avLst/>
            <a:gdLst/>
            <a:ahLst/>
            <a:cxnLst/>
            <a:rect l="l" t="t" r="r" b="b"/>
            <a:pathLst>
              <a:path w="9601867" h="8229600">
                <a:moveTo>
                  <a:pt x="9601867" y="0"/>
                </a:moveTo>
                <a:lnTo>
                  <a:pt x="0" y="0"/>
                </a:lnTo>
                <a:lnTo>
                  <a:pt x="0" y="8229600"/>
                </a:lnTo>
                <a:lnTo>
                  <a:pt x="9601867" y="8229600"/>
                </a:lnTo>
                <a:lnTo>
                  <a:pt x="9601867" y="0"/>
                </a:lnTo>
                <a:close/>
              </a:path>
            </a:pathLst>
          </a:custGeom>
          <a:blipFill>
            <a:blip r:embed="rId7"/>
            <a:stretch>
              <a:fillRect/>
            </a:stretch>
          </a:blipFill>
        </p:spPr>
      </p:sp>
      <p:sp>
        <p:nvSpPr>
          <p:cNvPr id="8" name="Freeform 8"/>
          <p:cNvSpPr/>
          <p:nvPr/>
        </p:nvSpPr>
        <p:spPr>
          <a:xfrm>
            <a:off x="4159446" y="3727196"/>
            <a:ext cx="10303794" cy="5126137"/>
          </a:xfrm>
          <a:custGeom>
            <a:avLst/>
            <a:gdLst/>
            <a:ahLst/>
            <a:cxnLst/>
            <a:rect l="l" t="t" r="r" b="b"/>
            <a:pathLst>
              <a:path w="10303794" h="5126137">
                <a:moveTo>
                  <a:pt x="0" y="0"/>
                </a:moveTo>
                <a:lnTo>
                  <a:pt x="10303794" y="0"/>
                </a:lnTo>
                <a:lnTo>
                  <a:pt x="10303794" y="5126137"/>
                </a:lnTo>
                <a:lnTo>
                  <a:pt x="0" y="5126137"/>
                </a:lnTo>
                <a:lnTo>
                  <a:pt x="0" y="0"/>
                </a:lnTo>
                <a:close/>
              </a:path>
            </a:pathLst>
          </a:custGeom>
          <a:blipFill>
            <a:blip r:embed="rId8"/>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V="1">
            <a:off x="1694542" y="2052318"/>
            <a:ext cx="13806235" cy="10625048"/>
          </a:xfrm>
          <a:custGeom>
            <a:avLst/>
            <a:gdLst/>
            <a:ahLst/>
            <a:cxnLst/>
            <a:rect l="l" t="t" r="r" b="b"/>
            <a:pathLst>
              <a:path w="13806235" h="10625048">
                <a:moveTo>
                  <a:pt x="0" y="10625048"/>
                </a:moveTo>
                <a:lnTo>
                  <a:pt x="13806235" y="10625048"/>
                </a:lnTo>
                <a:lnTo>
                  <a:pt x="13806235" y="0"/>
                </a:lnTo>
                <a:lnTo>
                  <a:pt x="0" y="0"/>
                </a:lnTo>
                <a:lnTo>
                  <a:pt x="0" y="1062504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399189" y="-1173189"/>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235009">
            <a:off x="3912877" y="-87609"/>
            <a:ext cx="9327273" cy="1614939"/>
          </a:xfrm>
          <a:prstGeom prst="rect">
            <a:avLst/>
          </a:prstGeom>
        </p:spPr>
        <p:txBody>
          <a:bodyPr lIns="0" tIns="0" rIns="0" bIns="0" rtlCol="0" anchor="t">
            <a:spAutoFit/>
          </a:bodyPr>
          <a:lstStyle/>
          <a:p>
            <a:pPr algn="ctr">
              <a:lnSpc>
                <a:spcPts val="9162"/>
              </a:lnSpc>
            </a:pPr>
            <a:r>
              <a:rPr lang="en-US" sz="6544" b="1">
                <a:solidFill>
                  <a:srgbClr val="000000"/>
                </a:solidFill>
                <a:latin typeface="Cakerolli Bold"/>
                <a:ea typeface="Cakerolli Bold"/>
                <a:cs typeface="Cakerolli Bold"/>
                <a:sym typeface="Cakerolli Bold"/>
              </a:rPr>
              <a:t>SKETSA FLOWCHART</a:t>
            </a:r>
          </a:p>
        </p:txBody>
      </p:sp>
      <p:sp>
        <p:nvSpPr>
          <p:cNvPr id="6" name="Freeform 6"/>
          <p:cNvSpPr/>
          <p:nvPr/>
        </p:nvSpPr>
        <p:spPr>
          <a:xfrm flipV="1">
            <a:off x="-4800933" y="-864758"/>
            <a:ext cx="9601867" cy="8229600"/>
          </a:xfrm>
          <a:custGeom>
            <a:avLst/>
            <a:gdLst/>
            <a:ahLst/>
            <a:cxnLst/>
            <a:rect l="l" t="t" r="r" b="b"/>
            <a:pathLst>
              <a:path w="9601867" h="8229600">
                <a:moveTo>
                  <a:pt x="0" y="8229600"/>
                </a:moveTo>
                <a:lnTo>
                  <a:pt x="9601866" y="8229600"/>
                </a:lnTo>
                <a:lnTo>
                  <a:pt x="9601866" y="0"/>
                </a:lnTo>
                <a:lnTo>
                  <a:pt x="0" y="0"/>
                </a:lnTo>
                <a:lnTo>
                  <a:pt x="0" y="8229600"/>
                </a:lnTo>
                <a:close/>
              </a:path>
            </a:pathLst>
          </a:custGeom>
          <a:blipFill>
            <a:blip r:embed="rId7"/>
            <a:stretch>
              <a:fillRect/>
            </a:stretch>
          </a:blipFill>
        </p:spPr>
      </p:sp>
      <p:sp>
        <p:nvSpPr>
          <p:cNvPr id="7" name="Freeform 7"/>
          <p:cNvSpPr/>
          <p:nvPr/>
        </p:nvSpPr>
        <p:spPr>
          <a:xfrm flipH="1">
            <a:off x="9662307" y="5782380"/>
            <a:ext cx="9601867" cy="8229600"/>
          </a:xfrm>
          <a:custGeom>
            <a:avLst/>
            <a:gdLst/>
            <a:ahLst/>
            <a:cxnLst/>
            <a:rect l="l" t="t" r="r" b="b"/>
            <a:pathLst>
              <a:path w="9601867" h="8229600">
                <a:moveTo>
                  <a:pt x="9601867" y="0"/>
                </a:moveTo>
                <a:lnTo>
                  <a:pt x="0" y="0"/>
                </a:lnTo>
                <a:lnTo>
                  <a:pt x="0" y="8229600"/>
                </a:lnTo>
                <a:lnTo>
                  <a:pt x="9601867" y="8229600"/>
                </a:lnTo>
                <a:lnTo>
                  <a:pt x="9601867" y="0"/>
                </a:lnTo>
                <a:close/>
              </a:path>
            </a:pathLst>
          </a:custGeom>
          <a:blipFill>
            <a:blip r:embed="rId7"/>
            <a:stretch>
              <a:fillRect/>
            </a:stretch>
          </a:blipFill>
        </p:spPr>
      </p:sp>
      <p:sp>
        <p:nvSpPr>
          <p:cNvPr id="8" name="Freeform 8"/>
          <p:cNvSpPr/>
          <p:nvPr/>
        </p:nvSpPr>
        <p:spPr>
          <a:xfrm>
            <a:off x="6347851" y="3694194"/>
            <a:ext cx="5166727" cy="5564106"/>
          </a:xfrm>
          <a:custGeom>
            <a:avLst/>
            <a:gdLst/>
            <a:ahLst/>
            <a:cxnLst/>
            <a:rect l="l" t="t" r="r" b="b"/>
            <a:pathLst>
              <a:path w="5166727" h="5564106">
                <a:moveTo>
                  <a:pt x="0" y="0"/>
                </a:moveTo>
                <a:lnTo>
                  <a:pt x="5166727" y="0"/>
                </a:lnTo>
                <a:lnTo>
                  <a:pt x="5166727" y="5564106"/>
                </a:lnTo>
                <a:lnTo>
                  <a:pt x="0" y="5564106"/>
                </a:lnTo>
                <a:lnTo>
                  <a:pt x="0" y="0"/>
                </a:lnTo>
                <a:close/>
              </a:path>
            </a:pathLst>
          </a:custGeom>
          <a:blipFill>
            <a:blip r:embed="rId8"/>
            <a:stretch>
              <a:fillRect t="-1482" r="-1357" b="-16981"/>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V="1">
            <a:off x="1694542" y="2052318"/>
            <a:ext cx="13806235" cy="10625048"/>
          </a:xfrm>
          <a:custGeom>
            <a:avLst/>
            <a:gdLst/>
            <a:ahLst/>
            <a:cxnLst/>
            <a:rect l="l" t="t" r="r" b="b"/>
            <a:pathLst>
              <a:path w="13806235" h="10625048">
                <a:moveTo>
                  <a:pt x="0" y="10625048"/>
                </a:moveTo>
                <a:lnTo>
                  <a:pt x="13806235" y="10625048"/>
                </a:lnTo>
                <a:lnTo>
                  <a:pt x="13806235" y="0"/>
                </a:lnTo>
                <a:lnTo>
                  <a:pt x="0" y="0"/>
                </a:lnTo>
                <a:lnTo>
                  <a:pt x="0" y="1062504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399189" y="-1173189"/>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235009">
            <a:off x="3926695" y="316496"/>
            <a:ext cx="9308137" cy="1211016"/>
          </a:xfrm>
          <a:prstGeom prst="rect">
            <a:avLst/>
          </a:prstGeom>
        </p:spPr>
        <p:txBody>
          <a:bodyPr wrap="square" lIns="0" tIns="0" rIns="0" bIns="0" rtlCol="0" anchor="t">
            <a:spAutoFit/>
          </a:bodyPr>
          <a:lstStyle/>
          <a:p>
            <a:pPr algn="ctr">
              <a:lnSpc>
                <a:spcPts val="9162"/>
              </a:lnSpc>
            </a:pPr>
            <a:r>
              <a:rPr lang="en-US" sz="6544" b="1" dirty="0">
                <a:solidFill>
                  <a:srgbClr val="000000"/>
                </a:solidFill>
                <a:latin typeface="Cakerolli Bold"/>
                <a:ea typeface="Cakerolli Bold"/>
                <a:cs typeface="Cakerolli Bold"/>
                <a:sym typeface="Cakerolli Bold"/>
              </a:rPr>
              <a:t>SKETSA APLIKASI</a:t>
            </a:r>
          </a:p>
        </p:txBody>
      </p:sp>
      <p:sp>
        <p:nvSpPr>
          <p:cNvPr id="6" name="Freeform 6"/>
          <p:cNvSpPr/>
          <p:nvPr/>
        </p:nvSpPr>
        <p:spPr>
          <a:xfrm flipV="1">
            <a:off x="-4800933" y="-864758"/>
            <a:ext cx="9601867" cy="8229600"/>
          </a:xfrm>
          <a:custGeom>
            <a:avLst/>
            <a:gdLst/>
            <a:ahLst/>
            <a:cxnLst/>
            <a:rect l="l" t="t" r="r" b="b"/>
            <a:pathLst>
              <a:path w="9601867" h="8229600">
                <a:moveTo>
                  <a:pt x="0" y="8229600"/>
                </a:moveTo>
                <a:lnTo>
                  <a:pt x="9601866" y="8229600"/>
                </a:lnTo>
                <a:lnTo>
                  <a:pt x="9601866" y="0"/>
                </a:lnTo>
                <a:lnTo>
                  <a:pt x="0" y="0"/>
                </a:lnTo>
                <a:lnTo>
                  <a:pt x="0" y="8229600"/>
                </a:lnTo>
                <a:close/>
              </a:path>
            </a:pathLst>
          </a:custGeom>
          <a:blipFill>
            <a:blip r:embed="rId7"/>
            <a:stretch>
              <a:fillRect/>
            </a:stretch>
          </a:blipFill>
        </p:spPr>
      </p:sp>
      <p:sp>
        <p:nvSpPr>
          <p:cNvPr id="7" name="Freeform 7"/>
          <p:cNvSpPr/>
          <p:nvPr/>
        </p:nvSpPr>
        <p:spPr>
          <a:xfrm flipH="1">
            <a:off x="9662307" y="5782380"/>
            <a:ext cx="9601867" cy="8229600"/>
          </a:xfrm>
          <a:custGeom>
            <a:avLst/>
            <a:gdLst/>
            <a:ahLst/>
            <a:cxnLst/>
            <a:rect l="l" t="t" r="r" b="b"/>
            <a:pathLst>
              <a:path w="9601867" h="8229600">
                <a:moveTo>
                  <a:pt x="9601867" y="0"/>
                </a:moveTo>
                <a:lnTo>
                  <a:pt x="0" y="0"/>
                </a:lnTo>
                <a:lnTo>
                  <a:pt x="0" y="8229600"/>
                </a:lnTo>
                <a:lnTo>
                  <a:pt x="9601867" y="8229600"/>
                </a:lnTo>
                <a:lnTo>
                  <a:pt x="9601867" y="0"/>
                </a:lnTo>
                <a:close/>
              </a:path>
            </a:pathLst>
          </a:custGeom>
          <a:blipFill>
            <a:blip r:embed="rId7"/>
            <a:stretch>
              <a:fillRect/>
            </a:stretch>
          </a:blipFill>
        </p:spPr>
      </p:sp>
      <p:sp>
        <p:nvSpPr>
          <p:cNvPr id="8" name="Freeform 8"/>
          <p:cNvSpPr/>
          <p:nvPr/>
        </p:nvSpPr>
        <p:spPr>
          <a:xfrm>
            <a:off x="6365016" y="3700332"/>
            <a:ext cx="5557968" cy="5557968"/>
          </a:xfrm>
          <a:custGeom>
            <a:avLst/>
            <a:gdLst/>
            <a:ahLst/>
            <a:cxnLst/>
            <a:rect l="l" t="t" r="r" b="b"/>
            <a:pathLst>
              <a:path w="5557968" h="5557968">
                <a:moveTo>
                  <a:pt x="0" y="0"/>
                </a:moveTo>
                <a:lnTo>
                  <a:pt x="5557968" y="0"/>
                </a:lnTo>
                <a:lnTo>
                  <a:pt x="5557968" y="5557968"/>
                </a:lnTo>
                <a:lnTo>
                  <a:pt x="0" y="5557968"/>
                </a:lnTo>
                <a:lnTo>
                  <a:pt x="0" y="0"/>
                </a:lnTo>
                <a:close/>
              </a:path>
            </a:pathLst>
          </a:custGeom>
          <a:blipFill>
            <a:blip r:embed="rId8"/>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423</Words>
  <Application>Microsoft Office PowerPoint</Application>
  <PresentationFormat>Custom</PresentationFormat>
  <Paragraphs>61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Cakerolli Bold</vt:lpstr>
      <vt:lpstr>Arial</vt:lpstr>
      <vt:lpstr>Calibri</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dc:title>
  <dc:creator>davab</dc:creator>
  <cp:lastModifiedBy>2400018104@webmail.uad.ac.id</cp:lastModifiedBy>
  <cp:revision>3</cp:revision>
  <dcterms:created xsi:type="dcterms:W3CDTF">2006-08-16T00:00:00Z</dcterms:created>
  <dcterms:modified xsi:type="dcterms:W3CDTF">2025-01-11T09:00:09Z</dcterms:modified>
  <dc:identifier>DAGbzqcVstk</dc:identifier>
</cp:coreProperties>
</file>